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32" r:id="rId2"/>
    <p:sldId id="257" r:id="rId3"/>
    <p:sldId id="359" r:id="rId4"/>
    <p:sldId id="362" r:id="rId5"/>
    <p:sldId id="363" r:id="rId6"/>
    <p:sldId id="358" r:id="rId7"/>
    <p:sldId id="356" r:id="rId8"/>
    <p:sldId id="360" r:id="rId9"/>
    <p:sldId id="361" r:id="rId10"/>
    <p:sldId id="364" r:id="rId11"/>
    <p:sldId id="34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79808" autoAdjust="0"/>
  </p:normalViewPr>
  <p:slideViewPr>
    <p:cSldViewPr snapToGrid="0">
      <p:cViewPr varScale="1">
        <p:scale>
          <a:sx n="56" d="100"/>
          <a:sy n="56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ŠTINGL" userId="9b13bb04-7a8d-4c41-bb0a-eb50603dcbc1" providerId="ADAL" clId="{52E8BDAA-189F-4015-9F6A-7871FD8B3C61}"/>
    <pc:docChg chg="modSld">
      <pc:chgData name="Aleksandra ŠTINGL" userId="9b13bb04-7a8d-4c41-bb0a-eb50603dcbc1" providerId="ADAL" clId="{52E8BDAA-189F-4015-9F6A-7871FD8B3C61}" dt="2025-09-04T08:14:41.230" v="1" actId="20577"/>
      <pc:docMkLst>
        <pc:docMk/>
      </pc:docMkLst>
      <pc:sldChg chg="modSp mod">
        <pc:chgData name="Aleksandra ŠTINGL" userId="9b13bb04-7a8d-4c41-bb0a-eb50603dcbc1" providerId="ADAL" clId="{52E8BDAA-189F-4015-9F6A-7871FD8B3C61}" dt="2025-09-04T08:14:41.230" v="1" actId="20577"/>
        <pc:sldMkLst>
          <pc:docMk/>
          <pc:sldMk cId="2253529338" sldId="332"/>
        </pc:sldMkLst>
        <pc:spChg chg="mod">
          <ac:chgData name="Aleksandra ŠTINGL" userId="9b13bb04-7a8d-4c41-bb0a-eb50603dcbc1" providerId="ADAL" clId="{52E8BDAA-189F-4015-9F6A-7871FD8B3C61}" dt="2025-09-04T08:14:41.230" v="1" actId="20577"/>
          <ac:spMkLst>
            <pc:docMk/>
            <pc:sldMk cId="2253529338" sldId="332"/>
            <ac:spMk id="3" creationId="{0B9D18CA-395C-1F65-B613-3D45C24E0BA1}"/>
          </ac:spMkLst>
        </pc:spChg>
      </pc:sldChg>
    </pc:docChg>
  </pc:docChgLst>
  <pc:docChgLst>
    <pc:chgData name="Aleksandra ŠTINGL" userId="9b13bb04-7a8d-4c41-bb0a-eb50603dcbc1" providerId="ADAL" clId="{9580FEAC-E0A5-47A1-A615-F7667E88FC3B}"/>
    <pc:docChg chg="custSel addSld delSld modSld sldOrd">
      <pc:chgData name="Aleksandra ŠTINGL" userId="9b13bb04-7a8d-4c41-bb0a-eb50603dcbc1" providerId="ADAL" clId="{9580FEAC-E0A5-47A1-A615-F7667E88FC3B}" dt="2025-06-05T08:48:44.266" v="1393" actId="20577"/>
      <pc:docMkLst>
        <pc:docMk/>
      </pc:docMkLst>
      <pc:sldChg chg="modSp mod">
        <pc:chgData name="Aleksandra ŠTINGL" userId="9b13bb04-7a8d-4c41-bb0a-eb50603dcbc1" providerId="ADAL" clId="{9580FEAC-E0A5-47A1-A615-F7667E88FC3B}" dt="2025-06-03T13:24:55.196" v="122" actId="20577"/>
        <pc:sldMkLst>
          <pc:docMk/>
          <pc:sldMk cId="719601584" sldId="257"/>
        </pc:sldMkLst>
      </pc:sldChg>
      <pc:sldChg chg="del">
        <pc:chgData name="Aleksandra ŠTINGL" userId="9b13bb04-7a8d-4c41-bb0a-eb50603dcbc1" providerId="ADAL" clId="{9580FEAC-E0A5-47A1-A615-F7667E88FC3B}" dt="2025-05-27T12:48:27.777" v="96" actId="2696"/>
        <pc:sldMkLst>
          <pc:docMk/>
          <pc:sldMk cId="3398582105" sldId="279"/>
        </pc:sldMkLst>
      </pc:sldChg>
      <pc:sldChg chg="del">
        <pc:chgData name="Aleksandra ŠTINGL" userId="9b13bb04-7a8d-4c41-bb0a-eb50603dcbc1" providerId="ADAL" clId="{9580FEAC-E0A5-47A1-A615-F7667E88FC3B}" dt="2025-05-27T12:46:47.894" v="92" actId="2696"/>
        <pc:sldMkLst>
          <pc:docMk/>
          <pc:sldMk cId="1809371623" sldId="295"/>
        </pc:sldMkLst>
      </pc:sldChg>
      <pc:sldChg chg="del">
        <pc:chgData name="Aleksandra ŠTINGL" userId="9b13bb04-7a8d-4c41-bb0a-eb50603dcbc1" providerId="ADAL" clId="{9580FEAC-E0A5-47A1-A615-F7667E88FC3B}" dt="2025-05-27T12:46:37.976" v="88" actId="2696"/>
        <pc:sldMkLst>
          <pc:docMk/>
          <pc:sldMk cId="4101521906" sldId="311"/>
        </pc:sldMkLst>
      </pc:sldChg>
      <pc:sldChg chg="del">
        <pc:chgData name="Aleksandra ŠTINGL" userId="9b13bb04-7a8d-4c41-bb0a-eb50603dcbc1" providerId="ADAL" clId="{9580FEAC-E0A5-47A1-A615-F7667E88FC3B}" dt="2025-05-27T12:46:42.771" v="90" actId="2696"/>
        <pc:sldMkLst>
          <pc:docMk/>
          <pc:sldMk cId="3411780943" sldId="312"/>
        </pc:sldMkLst>
      </pc:sldChg>
      <pc:sldChg chg="del">
        <pc:chgData name="Aleksandra ŠTINGL" userId="9b13bb04-7a8d-4c41-bb0a-eb50603dcbc1" providerId="ADAL" clId="{9580FEAC-E0A5-47A1-A615-F7667E88FC3B}" dt="2025-05-27T12:46:50.192" v="93" actId="2696"/>
        <pc:sldMkLst>
          <pc:docMk/>
          <pc:sldMk cId="2358150746" sldId="326"/>
        </pc:sldMkLst>
      </pc:sldChg>
      <pc:sldChg chg="modSp mod">
        <pc:chgData name="Aleksandra ŠTINGL" userId="9b13bb04-7a8d-4c41-bb0a-eb50603dcbc1" providerId="ADAL" clId="{9580FEAC-E0A5-47A1-A615-F7667E88FC3B}" dt="2025-06-05T08:48:44.266" v="1393" actId="20577"/>
        <pc:sldMkLst>
          <pc:docMk/>
          <pc:sldMk cId="2253529338" sldId="332"/>
        </pc:sldMkLst>
      </pc:sldChg>
      <pc:sldChg chg="del">
        <pc:chgData name="Aleksandra ŠTINGL" userId="9b13bb04-7a8d-4c41-bb0a-eb50603dcbc1" providerId="ADAL" clId="{9580FEAC-E0A5-47A1-A615-F7667E88FC3B}" dt="2025-05-27T12:46:45.303" v="91" actId="2696"/>
        <pc:sldMkLst>
          <pc:docMk/>
          <pc:sldMk cId="2831481455" sldId="347"/>
        </pc:sldMkLst>
      </pc:sldChg>
      <pc:sldChg chg="del">
        <pc:chgData name="Aleksandra ŠTINGL" userId="9b13bb04-7a8d-4c41-bb0a-eb50603dcbc1" providerId="ADAL" clId="{9580FEAC-E0A5-47A1-A615-F7667E88FC3B}" dt="2025-05-27T12:46:40.344" v="89" actId="2696"/>
        <pc:sldMkLst>
          <pc:docMk/>
          <pc:sldMk cId="1034382114" sldId="348"/>
        </pc:sldMkLst>
      </pc:sldChg>
      <pc:sldChg chg="del">
        <pc:chgData name="Aleksandra ŠTINGL" userId="9b13bb04-7a8d-4c41-bb0a-eb50603dcbc1" providerId="ADAL" clId="{9580FEAC-E0A5-47A1-A615-F7667E88FC3B}" dt="2025-05-27T12:48:23.695" v="95" actId="2696"/>
        <pc:sldMkLst>
          <pc:docMk/>
          <pc:sldMk cId="3468671736" sldId="349"/>
        </pc:sldMkLst>
      </pc:sldChg>
      <pc:sldChg chg="del">
        <pc:chgData name="Aleksandra ŠTINGL" userId="9b13bb04-7a8d-4c41-bb0a-eb50603dcbc1" providerId="ADAL" clId="{9580FEAC-E0A5-47A1-A615-F7667E88FC3B}" dt="2025-05-27T12:48:20.998" v="94" actId="2696"/>
        <pc:sldMkLst>
          <pc:docMk/>
          <pc:sldMk cId="2819875602" sldId="350"/>
        </pc:sldMkLst>
      </pc:sldChg>
      <pc:sldChg chg="del">
        <pc:chgData name="Aleksandra ŠTINGL" userId="9b13bb04-7a8d-4c41-bb0a-eb50603dcbc1" providerId="ADAL" clId="{9580FEAC-E0A5-47A1-A615-F7667E88FC3B}" dt="2025-05-27T12:48:46.111" v="99" actId="2696"/>
        <pc:sldMkLst>
          <pc:docMk/>
          <pc:sldMk cId="1903772007" sldId="351"/>
        </pc:sldMkLst>
      </pc:sldChg>
      <pc:sldChg chg="del">
        <pc:chgData name="Aleksandra ŠTINGL" userId="9b13bb04-7a8d-4c41-bb0a-eb50603dcbc1" providerId="ADAL" clId="{9580FEAC-E0A5-47A1-A615-F7667E88FC3B}" dt="2025-05-27T12:48:40.129" v="98" actId="2696"/>
        <pc:sldMkLst>
          <pc:docMk/>
          <pc:sldMk cId="409788860" sldId="352"/>
        </pc:sldMkLst>
      </pc:sldChg>
      <pc:sldChg chg="del">
        <pc:chgData name="Aleksandra ŠTINGL" userId="9b13bb04-7a8d-4c41-bb0a-eb50603dcbc1" providerId="ADAL" clId="{9580FEAC-E0A5-47A1-A615-F7667E88FC3B}" dt="2025-05-27T12:48:48.557" v="100" actId="2696"/>
        <pc:sldMkLst>
          <pc:docMk/>
          <pc:sldMk cId="2386654443" sldId="353"/>
        </pc:sldMkLst>
      </pc:sldChg>
      <pc:sldChg chg="del">
        <pc:chgData name="Aleksandra ŠTINGL" userId="9b13bb04-7a8d-4c41-bb0a-eb50603dcbc1" providerId="ADAL" clId="{9580FEAC-E0A5-47A1-A615-F7667E88FC3B}" dt="2025-05-27T12:48:35.356" v="97" actId="2696"/>
        <pc:sldMkLst>
          <pc:docMk/>
          <pc:sldMk cId="204082790" sldId="354"/>
        </pc:sldMkLst>
      </pc:sldChg>
      <pc:sldChg chg="del">
        <pc:chgData name="Aleksandra ŠTINGL" userId="9b13bb04-7a8d-4c41-bb0a-eb50603dcbc1" providerId="ADAL" clId="{9580FEAC-E0A5-47A1-A615-F7667E88FC3B}" dt="2025-05-27T12:48:50.593" v="101" actId="2696"/>
        <pc:sldMkLst>
          <pc:docMk/>
          <pc:sldMk cId="3019414732" sldId="355"/>
        </pc:sldMkLst>
      </pc:sldChg>
      <pc:sldChg chg="modSp mod ord">
        <pc:chgData name="Aleksandra ŠTINGL" userId="9b13bb04-7a8d-4c41-bb0a-eb50603dcbc1" providerId="ADAL" clId="{9580FEAC-E0A5-47A1-A615-F7667E88FC3B}" dt="2025-06-03T13:26:26.940" v="208" actId="20577"/>
        <pc:sldMkLst>
          <pc:docMk/>
          <pc:sldMk cId="548690166" sldId="356"/>
        </pc:sldMkLst>
      </pc:sldChg>
      <pc:sldChg chg="modSp mod modNotesTx">
        <pc:chgData name="Aleksandra ŠTINGL" userId="9b13bb04-7a8d-4c41-bb0a-eb50603dcbc1" providerId="ADAL" clId="{9580FEAC-E0A5-47A1-A615-F7667E88FC3B}" dt="2025-06-05T08:39:48.586" v="693" actId="20577"/>
        <pc:sldMkLst>
          <pc:docMk/>
          <pc:sldMk cId="3500704929" sldId="358"/>
        </pc:sldMkLst>
      </pc:sldChg>
      <pc:sldChg chg="add">
        <pc:chgData name="Aleksandra ŠTINGL" userId="9b13bb04-7a8d-4c41-bb0a-eb50603dcbc1" providerId="ADAL" clId="{9580FEAC-E0A5-47A1-A615-F7667E88FC3B}" dt="2025-06-03T13:25:44.506" v="168" actId="2890"/>
        <pc:sldMkLst>
          <pc:docMk/>
          <pc:sldMk cId="1694335820" sldId="359"/>
        </pc:sldMkLst>
      </pc:sldChg>
      <pc:sldChg chg="del">
        <pc:chgData name="Aleksandra ŠTINGL" userId="9b13bb04-7a8d-4c41-bb0a-eb50603dcbc1" providerId="ADAL" clId="{9580FEAC-E0A5-47A1-A615-F7667E88FC3B}" dt="2025-06-03T05:21:14.911" v="106" actId="2696"/>
        <pc:sldMkLst>
          <pc:docMk/>
          <pc:sldMk cId="2278094772" sldId="359"/>
        </pc:sldMkLst>
      </pc:sldChg>
      <pc:sldChg chg="modSp add mod ord">
        <pc:chgData name="Aleksandra ŠTINGL" userId="9b13bb04-7a8d-4c41-bb0a-eb50603dcbc1" providerId="ADAL" clId="{9580FEAC-E0A5-47A1-A615-F7667E88FC3B}" dt="2025-06-03T13:26:57.205" v="249" actId="20577"/>
        <pc:sldMkLst>
          <pc:docMk/>
          <pc:sldMk cId="2959056514" sldId="360"/>
        </pc:sldMkLst>
      </pc:sldChg>
      <pc:sldChg chg="modSp add mod">
        <pc:chgData name="Aleksandra ŠTINGL" userId="9b13bb04-7a8d-4c41-bb0a-eb50603dcbc1" providerId="ADAL" clId="{9580FEAC-E0A5-47A1-A615-F7667E88FC3B}" dt="2025-06-05T08:44:30.217" v="1379" actId="20577"/>
        <pc:sldMkLst>
          <pc:docMk/>
          <pc:sldMk cId="2763991512" sldId="361"/>
        </pc:sldMkLst>
      </pc:sldChg>
      <pc:sldChg chg="modSp add mod ord">
        <pc:chgData name="Aleksandra ŠTINGL" userId="9b13bb04-7a8d-4c41-bb0a-eb50603dcbc1" providerId="ADAL" clId="{9580FEAC-E0A5-47A1-A615-F7667E88FC3B}" dt="2025-06-05T08:39:36.126" v="667" actId="20577"/>
        <pc:sldMkLst>
          <pc:docMk/>
          <pc:sldMk cId="2167275082" sldId="362"/>
        </pc:sldMkLst>
      </pc:sldChg>
      <pc:sldChg chg="modSp add mod">
        <pc:chgData name="Aleksandra ŠTINGL" userId="9b13bb04-7a8d-4c41-bb0a-eb50603dcbc1" providerId="ADAL" clId="{9580FEAC-E0A5-47A1-A615-F7667E88FC3B}" dt="2025-06-05T08:41:24.786" v="725" actId="20577"/>
        <pc:sldMkLst>
          <pc:docMk/>
          <pc:sldMk cId="2913811013" sldId="363"/>
        </pc:sldMkLst>
      </pc:sldChg>
      <pc:sldChg chg="modSp add mod">
        <pc:chgData name="Aleksandra ŠTINGL" userId="9b13bb04-7a8d-4c41-bb0a-eb50603dcbc1" providerId="ADAL" clId="{9580FEAC-E0A5-47A1-A615-F7667E88FC3B}" dt="2025-06-05T08:44:21.846" v="1378" actId="20577"/>
        <pc:sldMkLst>
          <pc:docMk/>
          <pc:sldMk cId="652869379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04.09.2025.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06E3-B445-CB15-A232-9FA38773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953BAD46-D075-3BD5-3DB9-EFD54B18E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8C60E4C-0C35-4011-84EF-75DC1B5D6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5CFF5CF9-4914-F184-3D1E-D03F656FA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77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11F3F-379A-9F08-E38C-6E4077E7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B8CF9A9E-EC89-0007-FB5E-FF0F725CB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024AF14F-63D7-2C99-B528-E97909420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3D632435-F569-4F20-69AA-9E77453BD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396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4D8F-8156-7D10-545A-F5B91D33A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B015DBDD-09B8-DC6A-938C-6F1F25D1E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F109A6A-27CA-8ABC-D03B-12384E01D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6775D9E-9B87-F19A-169B-38065E5FB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21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2EC1-DDAA-C2AB-3577-BACD4DF1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B243BA55-E7D8-3A92-AF09-32F7127DF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0C5813B8-8B56-6D97-A20F-B1317970A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3FD0CFE-D368-3FD8-263E-262889778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626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81135-F673-D08B-09FE-97250AEE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9044B413-BCA3-4227-1526-8F6E2BFE9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D389E4A-7547-E35F-E828-03C150B71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0197DE8-1ED0-3E0E-30C5-CF3D39D32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394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BDF9C-0FA3-53C4-B4BE-60659B6BD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66CDC168-87A9-C157-DA48-BB39B84BE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73F4FD8D-4F7E-EF56-F1A9-D508CFFD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FAA17A92-57E3-B108-3DB4-1BB2AABDE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27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6A57C-728E-3364-BCB3-D6311DFD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EDB0E43D-F1CF-8C18-3FCE-E48C52AB2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0449FAD3-3D71-A073-E581-3F9D52BE3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8936D297-1BC1-300F-06D2-34515B79F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685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80591-4654-0637-FB8A-28D7E9C3B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D3AFCC69-D0BD-6E74-D18A-BFAD71EAC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F47DA88E-5555-8FFA-336D-14470EE9D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900430" lvl="0" indent="0">
              <a:buNone/>
            </a:pPr>
            <a:endParaRPr lang="hr-HR" sz="1800" dirty="0"/>
          </a:p>
          <a:p>
            <a:pPr marL="900430" marR="89916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7D764ED9-E4DC-59B9-1129-3800FF35E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9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04.09.2025.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04.09.2025.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04.09.2025.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04.09.2025.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04.09.2025.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04.09.2025.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04.09.2025.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04.09.2025.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04.09.2025.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4194-0824-CC1E-878C-AB5ED04B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CD1-FA41-C06A-D560-5239682E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6" y="2519680"/>
            <a:ext cx="11790311" cy="1884361"/>
          </a:xfrm>
        </p:spPr>
        <p:txBody>
          <a:bodyPr>
            <a:normAutofit/>
          </a:bodyPr>
          <a:lstStyle/>
          <a:p>
            <a:r>
              <a:rPr lang="hr-HR" sz="4000" dirty="0"/>
              <a:t>2</a:t>
            </a:r>
            <a:r>
              <a:rPr lang="en-US" sz="4000" b="1" noProof="0" dirty="0">
                <a:effectLst/>
              </a:rPr>
              <a:t>. </a:t>
            </a:r>
            <a:r>
              <a:rPr lang="hr-HR" sz="4000" b="1" noProof="0" dirty="0">
                <a:effectLst/>
              </a:rPr>
              <a:t>RADNA GRUPA</a:t>
            </a:r>
            <a:br>
              <a:rPr lang="hr-HR" sz="4000" b="1" noProof="0" dirty="0">
                <a:effectLst/>
              </a:rPr>
            </a:br>
            <a:r>
              <a:rPr lang="hr-HR" sz="4000" b="1" noProof="0" dirty="0">
                <a:effectLst/>
              </a:rPr>
              <a:t>“</a:t>
            </a:r>
            <a:r>
              <a:rPr lang="hr-HR" sz="4000" dirty="0"/>
              <a:t>Komunikacija sindikalnih akcija članstvu</a:t>
            </a:r>
            <a:r>
              <a:rPr lang="hr-HR" sz="4000" b="1" noProof="0" dirty="0">
                <a:effectLst/>
              </a:rPr>
              <a:t>”</a:t>
            </a:r>
            <a:endParaRPr lang="hr-HR" sz="40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18CA-395C-1F65-B613-3D45C24E0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Naziv projekta</a:t>
            </a:r>
            <a:r>
              <a:rPr lang="hr-HR" dirty="0"/>
              <a:t>: </a:t>
            </a:r>
            <a:r>
              <a:rPr lang="hr-HR" sz="2400" dirty="0"/>
              <a:t>Sindikat novog doba “Sindikat nadohvat ruke”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400" dirty="0"/>
              <a:t>Zagreb, </a:t>
            </a:r>
            <a:r>
              <a:rPr lang="en-US" sz="2400"/>
              <a:t>9</a:t>
            </a:r>
            <a:r>
              <a:rPr lang="hr-HR" sz="2400"/>
              <a:t>. </a:t>
            </a:r>
            <a:r>
              <a:rPr lang="hr-HR" sz="2400" dirty="0"/>
              <a:t>rujna 2025. godine</a:t>
            </a:r>
            <a:endParaRPr lang="hr-HR" sz="2400" noProof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dirty="0"/>
              <a:t>Moderator</a:t>
            </a:r>
            <a:r>
              <a:rPr lang="hr-HR" sz="2400" dirty="0"/>
              <a:t>: Aleksandra Štingl</a:t>
            </a:r>
            <a:endParaRPr lang="hr-HR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noProof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A38B-CD69-1CBB-0E3D-21046229C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2392A0C-859C-AE3E-9336-B9A34E378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1345-52F1-9F39-A147-80A69C6C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1506F95-C478-32F3-B616-3D44B45F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PRAKTIČAN DIO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FE9921ED-D87E-5F1C-8C12-160241B9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Vježbanje govora i izjava pred kamerom u suradnji s novinarom HTV-a Mladenom Sirovicom na teme: 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Komunikacija sindikalnih akcija – prosvjed i štrajk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Regija Slavonija - krizno komuniciranje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Regija Istra i Primorje - problemi sa zapošljavanjem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Intervju na temu problematike sindikata, socijalnog dijaloga i budućnosti sindikata u INA grupi</a:t>
            </a:r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C5AF145-94D9-B265-A8CA-132D17C05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B9CB-C07C-3F45-1C46-51B41E55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766-11CB-9432-29F0-7BC59E22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13" y="2103437"/>
            <a:ext cx="10979573" cy="1325563"/>
          </a:xfrm>
        </p:spPr>
        <p:txBody>
          <a:bodyPr/>
          <a:lstStyle/>
          <a:p>
            <a:pPr algn="ctr"/>
            <a:r>
              <a:rPr lang="en-US" dirty="0"/>
              <a:t>HVALA NA POZORNOSTI!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F6FDB-2E74-F625-655F-265AA083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3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hr-HR" sz="4400" b="1" noProof="0" dirty="0">
                <a:latin typeface="+mn-lt"/>
              </a:rPr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13" y="1690688"/>
            <a:ext cx="10979573" cy="3741525"/>
          </a:xfrm>
        </p:spPr>
        <p:txBody>
          <a:bodyPr>
            <a:normAutofit/>
          </a:bodyPr>
          <a:lstStyle/>
          <a:p>
            <a:r>
              <a:rPr lang="hr-HR" sz="2000" dirty="0"/>
              <a:t>KAKO PREDSTAVLJAMO SINDIKALNE AKCIJE ČLANSTVU I MEDIJIMA?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DEC22E9-15AE-DFF9-650B-E87F589D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493FE-7967-04E3-53F2-CF57695DC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81C93C5-1479-435B-5F2E-BDAA18B2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KLJUČNI ELEMENTI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D84C78EC-3954-358F-C49B-63681BBB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hr-HR" sz="2000" dirty="0"/>
              <a:t>Snažna i jasna poruka</a:t>
            </a:r>
          </a:p>
          <a:p>
            <a:pPr marL="342900" lvl="0" indent="-342900">
              <a:buChar char="-"/>
            </a:pPr>
            <a:r>
              <a:rPr lang="hr-HR" sz="2000" dirty="0"/>
              <a:t>Fokus na odnose, ne na brojke</a:t>
            </a:r>
          </a:p>
          <a:p>
            <a:pPr marL="342900" lvl="0" indent="-342900">
              <a:buChar char="-"/>
            </a:pPr>
            <a:r>
              <a:rPr lang="hr-HR" sz="2000" dirty="0"/>
              <a:t>Biti angažiran, ali bez prevelikih emocija</a:t>
            </a:r>
          </a:p>
          <a:p>
            <a:pPr marL="342900" lvl="0" indent="-342900">
              <a:buChar char="-"/>
            </a:pPr>
            <a:r>
              <a:rPr lang="hr-HR" sz="2000" dirty="0"/>
              <a:t>Odgovarajući vizualan dojam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8FE7244-F44D-49E6-A4F1-74B75FAA7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F151E-52AD-AE92-E62E-000315DCC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0E6C610-FB93-1B2F-84C9-34C97D24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KAKO PREDSTAVLJAMO SINDIKALNE AKCIJE ČLANSTVU I MEDIJIMA?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E4413CDE-957D-4ABF-257C-6035B09E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5692127" cy="4680583"/>
          </a:xfrm>
        </p:spPr>
        <p:txBody>
          <a:bodyPr rtlCol="0" anchor="ctr">
            <a:normAutofit/>
          </a:bodyPr>
          <a:lstStyle/>
          <a:p>
            <a:pPr marR="900430"/>
            <a:endParaRPr lang="hr-HR" sz="2000" dirty="0"/>
          </a:p>
          <a:p>
            <a:pPr marR="900430"/>
            <a:endParaRPr lang="hr-HR" sz="2000" dirty="0"/>
          </a:p>
          <a:p>
            <a:pPr marR="900430"/>
            <a:endParaRPr lang="hr-HR" sz="2000" dirty="0"/>
          </a:p>
          <a:p>
            <a:pPr marR="900430"/>
            <a:r>
              <a:rPr lang="hr-HR" sz="2000" dirty="0"/>
              <a:t>Vijest odgovara na sljedeća pitanja: </a:t>
            </a:r>
          </a:p>
          <a:p>
            <a:pPr marR="900430"/>
            <a:r>
              <a:rPr lang="hr-HR" sz="2000" dirty="0"/>
              <a:t>Tko? Što? Gdje? Kada? Zašto? Kako?</a:t>
            </a:r>
          </a:p>
          <a:p>
            <a:pPr marR="900430"/>
            <a:r>
              <a:rPr lang="hr-HR" sz="2000" dirty="0"/>
              <a:t>U prvoj rečenici mora se reći bit događaja, dakle ono najvažnije. To znači: što je zaključeno, što je dogovoreno ili što je odlučeno.</a:t>
            </a:r>
          </a:p>
          <a:p>
            <a:pPr marR="900430"/>
            <a:endParaRPr lang="hr-HR" sz="2000" dirty="0"/>
          </a:p>
          <a:p>
            <a:pPr marL="342900" lvl="0" indent="-342900">
              <a:lnSpc>
                <a:spcPct val="80000"/>
              </a:lnSpc>
              <a:buChar char="-"/>
            </a:pPr>
            <a:endParaRPr lang="hr-HR" sz="2000" dirty="0"/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E446421-DCE5-7B3B-3BBF-E740BE038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27FD8-F18E-47B7-C578-F7B7B237F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6E42243-66A5-7D63-FDA9-BDA69444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VAŽNOST KRATKE I JASNE VIJESTI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DA19CAB-48C0-CAE0-A2BD-BD7E5738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5692127" cy="4680583"/>
          </a:xfrm>
        </p:spPr>
        <p:txBody>
          <a:bodyPr rtlCol="0" anchor="ctr">
            <a:normAutofit/>
          </a:bodyPr>
          <a:lstStyle/>
          <a:p>
            <a:pPr marR="900430"/>
            <a:endParaRPr lang="hr-HR" sz="2000" dirty="0"/>
          </a:p>
          <a:p>
            <a:pPr marR="900430"/>
            <a:endParaRPr lang="hr-HR" sz="2000" dirty="0"/>
          </a:p>
          <a:p>
            <a:pPr marR="900430"/>
            <a:r>
              <a:rPr lang="hr-HR" sz="2000" dirty="0"/>
              <a:t>Većina ljudi je sve manje koncentrirana i strpljiva, pa nema volje ni vremena svaki tekst pročitati do kraja. Stoga im treba na početku reći ono najvažnije i tako im privući pažnju.</a:t>
            </a:r>
          </a:p>
          <a:p>
            <a:pPr marR="900430"/>
            <a:r>
              <a:rPr lang="hr-HR" sz="2000" dirty="0"/>
              <a:t>Sindikalisti trebaju svladati vještinu kratkog i jasnog izražavanja i isticanja bitnih činjenica da bi uspostavili efikasniju pismenu i usmenu komunikaciju sa članstvom, poslodavcima, medijima i drugima.</a:t>
            </a:r>
          </a:p>
          <a:p>
            <a:pPr marR="900430"/>
            <a:endParaRPr lang="hr-HR" sz="2000" dirty="0"/>
          </a:p>
          <a:p>
            <a:pPr marL="342900" lvl="0" indent="-342900">
              <a:lnSpc>
                <a:spcPct val="80000"/>
              </a:lnSpc>
              <a:buChar char="-"/>
            </a:pPr>
            <a:endParaRPr lang="hr-HR" sz="2000" dirty="0"/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3AAC787-718A-CCE4-2386-E0E68F30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E11B0-6DD1-C22A-4CB0-16F38091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60EE3FD-1998-4FE3-9402-0480874F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ŠTO NOVINARI I JAVNOST ŽEL</a:t>
            </a:r>
            <a:r>
              <a:rPr lang="hr-HR" sz="4000" dirty="0"/>
              <a:t>E</a:t>
            </a:r>
            <a:r>
              <a:rPr lang="hr-HR" sz="4000" noProof="0" dirty="0"/>
              <a:t>?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E41D631D-7C9A-B987-0DDD-B325A242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buChar char="-"/>
            </a:pPr>
            <a:r>
              <a:rPr lang="hr-HR" sz="2000" dirty="0"/>
              <a:t>Kratka izjava (20-30 </a:t>
            </a:r>
            <a:r>
              <a:rPr lang="hr-HR" sz="2000" dirty="0" err="1"/>
              <a:t>sek</a:t>
            </a:r>
            <a:r>
              <a:rPr lang="hr-HR" sz="2000" dirty="0"/>
              <a:t>)</a:t>
            </a:r>
          </a:p>
          <a:p>
            <a:pPr marL="342900" lvl="0" indent="-342900">
              <a:buChar char="-"/>
            </a:pPr>
            <a:r>
              <a:rPr lang="hr-HR" sz="2000" dirty="0"/>
              <a:t>Jasno pozicioniranje tko je tko u priči</a:t>
            </a:r>
          </a:p>
          <a:p>
            <a:pPr marL="342900" lvl="0" indent="-342900">
              <a:buChar char="-"/>
            </a:pPr>
            <a:r>
              <a:rPr lang="hr-HR" sz="2000" dirty="0"/>
              <a:t>Jasan sadržajni okvir</a:t>
            </a:r>
          </a:p>
          <a:p>
            <a:pPr marL="342900" lvl="0" indent="-342900">
              <a:buChar char="-"/>
            </a:pPr>
            <a:r>
              <a:rPr lang="hr-HR" sz="2000" dirty="0"/>
              <a:t>Korištenje metafora i usporedbi</a:t>
            </a:r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7AC047C-9CAD-B4B4-AD0E-BF97E8C35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EE56-5C31-6102-370D-396BB4FF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759832-52DB-4DEE-DDFA-705F3FB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latin typeface="+mn-lt"/>
              </a:rPr>
              <a:t>NAJČEŠĆE POGREŠKE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F847B922-D60B-5E8B-BD9E-02BF6D27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Odlazak u širinu, nepotrebno objašnjavanje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Korištenje stručnih termina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Nepripremljenost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Nevjerodostojnost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B081891C-D532-2836-69B5-D0060ACDA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4B18-1374-477F-1596-97E363AF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08C89DB-1744-CE00-2E98-9E229BFB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KAKO SE PRIPREMITI?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1BF541FC-94EF-C8C1-D9D6-83C158D7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Informiranost o temi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Definiranje okvira za nastup (medij, format, emisija, novinar)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Nema zabranjenih i neugodnih pitanja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N</a:t>
            </a:r>
            <a:r>
              <a:rPr lang="hr-HR" sz="2000"/>
              <a:t>e </a:t>
            </a:r>
            <a:r>
              <a:rPr lang="hr-HR" sz="2000" dirty="0"/>
              <a:t>postoji druga prilika za prvi dojam</a:t>
            </a:r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03D47BB-299E-C5B1-BB8C-FD6728663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86EA-12DB-4EE7-8995-C2B459F3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1ED58C3-4F73-FFD7-A529-2B72AA0A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0" y="85687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4000" noProof="0" dirty="0"/>
              <a:t>KOJE SINDIKALNE AKCIJE SMO PROVODILI?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FD548A14-0DCB-A867-DA45-84D6C769F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53" y="473827"/>
            <a:ext cx="7275125" cy="5446681"/>
          </a:xfrm>
        </p:spPr>
        <p:txBody>
          <a:bodyPr rtlCol="0" anchor="ctr">
            <a:normAutofit/>
          </a:bodyPr>
          <a:lstStyle/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Štrajk upozorenja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Štrajk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Prosvjed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Referendum o prelasku u IMS</a:t>
            </a:r>
          </a:p>
          <a:p>
            <a:pPr marL="342900" lvl="0" indent="-342900">
              <a:lnSpc>
                <a:spcPct val="80000"/>
              </a:lnSpc>
              <a:buChar char="-"/>
            </a:pPr>
            <a:r>
              <a:rPr lang="hr-HR" sz="2000" dirty="0"/>
              <a:t>Referendum o zahtjevima tijekom kolektivnog pregovaranja</a:t>
            </a:r>
          </a:p>
          <a:p>
            <a:pPr marR="900430" lvl="0"/>
            <a:endParaRPr lang="hr-HR" sz="20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C67E406-A212-979F-1654-2480715C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347</Words>
  <Application>Microsoft Office PowerPoint</Application>
  <PresentationFormat>Široki zaslon</PresentationFormat>
  <Paragraphs>65</Paragraphs>
  <Slides>11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2. RADNA GRUPA “Komunikacija sindikalnih akcija članstvu”</vt:lpstr>
      <vt:lpstr>SADRŽAJ</vt:lpstr>
      <vt:lpstr>KLJUČNI ELEMENTI</vt:lpstr>
      <vt:lpstr>KAKO PREDSTAVLJAMO SINDIKALNE AKCIJE ČLANSTVU I MEDIJIMA?</vt:lpstr>
      <vt:lpstr>VAŽNOST KRATKE I JASNE VIJESTI</vt:lpstr>
      <vt:lpstr>ŠTO NOVINARI I JAVNOST ŽELE?</vt:lpstr>
      <vt:lpstr>NAJČEŠĆE POGREŠKE</vt:lpstr>
      <vt:lpstr>KAKO SE PRIPREMITI?</vt:lpstr>
      <vt:lpstr>KOJE SINDIKALNE AKCIJE SMO PROVODILI?</vt:lpstr>
      <vt:lpstr>PRAKTIČAN DIO</vt:lpstr>
      <vt:lpstr>HVALA NA POZORNOSTI!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Aleksandra ŠTINGL</cp:lastModifiedBy>
  <cp:revision>72</cp:revision>
  <dcterms:created xsi:type="dcterms:W3CDTF">2021-08-17T10:54:28Z</dcterms:created>
  <dcterms:modified xsi:type="dcterms:W3CDTF">2025-09-04T08:14:42Z</dcterms:modified>
</cp:coreProperties>
</file>