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32" r:id="rId2"/>
    <p:sldId id="257" r:id="rId3"/>
    <p:sldId id="359" r:id="rId4"/>
    <p:sldId id="365" r:id="rId5"/>
    <p:sldId id="366" r:id="rId6"/>
    <p:sldId id="368" r:id="rId7"/>
    <p:sldId id="367" r:id="rId8"/>
    <p:sldId id="362" r:id="rId9"/>
    <p:sldId id="369" r:id="rId10"/>
    <p:sldId id="363" r:id="rId11"/>
    <p:sldId id="356" r:id="rId12"/>
    <p:sldId id="370" r:id="rId13"/>
    <p:sldId id="279" r:id="rId14"/>
    <p:sldId id="34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79808" autoAdjust="0"/>
  </p:normalViewPr>
  <p:slideViewPr>
    <p:cSldViewPr snapToGrid="0">
      <p:cViewPr varScale="1">
        <p:scale>
          <a:sx n="56" d="100"/>
          <a:sy n="56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ŠTINGL" userId="9b13bb04-7a8d-4c41-bb0a-eb50603dcbc1" providerId="ADAL" clId="{D074EFAD-928C-48B6-A7CB-A4A8C811877E}"/>
    <pc:docChg chg="custSel addSld delSld modSld sldOrd">
      <pc:chgData name="Aleksandra ŠTINGL" userId="9b13bb04-7a8d-4c41-bb0a-eb50603dcbc1" providerId="ADAL" clId="{D074EFAD-928C-48B6-A7CB-A4A8C811877E}" dt="2025-11-26T11:22:40.620" v="440" actId="313"/>
      <pc:docMkLst>
        <pc:docMk/>
      </pc:docMkLst>
      <pc:sldChg chg="modSp mod ord">
        <pc:chgData name="Aleksandra ŠTINGL" userId="9b13bb04-7a8d-4c41-bb0a-eb50603dcbc1" providerId="ADAL" clId="{D074EFAD-928C-48B6-A7CB-A4A8C811877E}" dt="2025-11-26T11:22:40.620" v="440" actId="313"/>
        <pc:sldMkLst>
          <pc:docMk/>
          <pc:sldMk cId="2663281684" sldId="370"/>
        </pc:sldMkLst>
        <pc:spChg chg="mod">
          <ac:chgData name="Aleksandra ŠTINGL" userId="9b13bb04-7a8d-4c41-bb0a-eb50603dcbc1" providerId="ADAL" clId="{D074EFAD-928C-48B6-A7CB-A4A8C811877E}" dt="2025-11-26T11:22:40.620" v="440" actId="313"/>
          <ac:spMkLst>
            <pc:docMk/>
            <pc:sldMk cId="2663281684" sldId="370"/>
            <ac:spMk id="3" creationId="{A9DA9119-1E09-84AC-7350-E62E5684ED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26.11.2025.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71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4D8F-8156-7D10-545A-F5B91D33A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B015DBDD-09B8-DC6A-938C-6F1F25D1E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F109A6A-27CA-8ABC-D03B-12384E01D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6775D9E-9B87-F19A-169B-38065E5FB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21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81135-F673-D08B-09FE-97250AEE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9044B413-BCA3-4227-1526-8F6E2BFE9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D389E4A-7547-E35F-E828-03C150B71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0197DE8-1ED0-3E0E-30C5-CF3D39D32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394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B253-5056-066C-98E7-EDB110DA8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02860B72-D674-791A-784B-A58A5EB33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F709C0A1-B58E-B0CC-1098-42AB5A6E0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C92419F7-145C-CEAC-DD49-72AAD2586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137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E102-2813-7E7C-8303-D745FE1F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2965FF16-E857-C38F-E026-EF1B73796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55B79DF-9C55-C797-DA12-ED15F7CCB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A2131CE3-1450-C4BA-A74F-C19BEB05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87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06E3-B445-CB15-A232-9FA38773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953BAD46-D075-3BD5-3DB9-EFD54B18E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8C60E4C-0C35-4011-84EF-75DC1B5D6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5CFF5CF9-4914-F184-3D1E-D03F656FA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77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2F461-476C-4EC5-87E1-50932C611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C7A1C1BA-4AA8-2FAC-76F8-65E94AB70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6CCE39E2-8FEE-BDCE-A216-38072D108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5242D4E-81DD-A0B4-3880-4F568F565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650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0D78-24D9-EC31-B174-0D8C55D2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A2F92D57-B376-31CD-8758-D997CBB74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84F4D3D9-7F5B-177F-FE9D-129BA85A5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FE9F041-AD00-CC16-1B84-2F0B42539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524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9593-B7DF-066D-1A47-29F26AB82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D81DC057-09B7-3A07-08FB-ED416C300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90033260-1D05-6332-0F85-CCFA5FEF1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C6993151-C794-DE26-354B-FFA0DAA2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1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46B5-6F41-21AF-7CAE-31A4480CA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44A42CB9-6A01-B620-7076-B8D647EC2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C7A4BF35-7F38-0C2E-61AA-BC10F43FE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B876EC8-E53C-FD29-A152-03396B9B4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958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11F3F-379A-9F08-E38C-6E4077E7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B8CF9A9E-EC89-0007-FB5E-FF0F725CB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024AF14F-63D7-2C99-B528-E97909420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3D632435-F569-4F20-69AA-9E77453BD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396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1F2C9-972E-82A0-D73D-27F398B8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56B37899-AF48-A3AB-6A3A-2B1EB49E4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116E02C0-62F4-FF1B-061F-B308198AD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6A956713-A53D-CFAA-7E1B-AF149B37A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07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26.11.2025.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26.11.2025.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26.11.2025.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26.11.2025.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26.11.2025.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26.11.2025.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26.11.2025.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26.11.2025.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26.11.2025.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4194-0824-CC1E-878C-AB5ED04B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CD1-FA41-C06A-D560-5239682E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6" y="2519680"/>
            <a:ext cx="11790311" cy="1884361"/>
          </a:xfrm>
        </p:spPr>
        <p:txBody>
          <a:bodyPr>
            <a:normAutofit/>
          </a:bodyPr>
          <a:lstStyle/>
          <a:p>
            <a:r>
              <a:rPr lang="hr-HR" sz="4000" b="1" noProof="0" dirty="0">
                <a:effectLst/>
              </a:rPr>
              <a:t>3. RADNA GRUPA</a:t>
            </a:r>
            <a:br>
              <a:rPr lang="hr-HR" sz="4000" b="1" noProof="0" dirty="0">
                <a:effectLst/>
              </a:rPr>
            </a:br>
            <a:r>
              <a:rPr lang="hr-HR" sz="4000" b="1" noProof="0" dirty="0">
                <a:effectLst/>
              </a:rPr>
              <a:t>“</a:t>
            </a:r>
            <a:r>
              <a:rPr lang="hr-HR" sz="4000" dirty="0"/>
              <a:t>Koje informacije </a:t>
            </a:r>
            <a:r>
              <a:rPr lang="en-US" sz="4000"/>
              <a:t>i</a:t>
            </a:r>
            <a:r>
              <a:rPr lang="hr-HR" sz="4000"/>
              <a:t> </a:t>
            </a:r>
            <a:r>
              <a:rPr lang="hr-HR" sz="4000" dirty="0"/>
              <a:t>obavijesti sindikalni predstavnici trebaju tražiti od članstva</a:t>
            </a:r>
            <a:r>
              <a:rPr lang="hr-HR" sz="4000" b="1" noProof="0" dirty="0">
                <a:effectLst/>
              </a:rPr>
              <a:t>”</a:t>
            </a:r>
            <a:endParaRPr lang="hr-HR" sz="40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18CA-395C-1F65-B613-3D45C24E0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952" y="4480798"/>
            <a:ext cx="10945707" cy="1024148"/>
          </a:xfrm>
        </p:spPr>
        <p:txBody>
          <a:bodyPr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Naziv projekta</a:t>
            </a:r>
            <a:r>
              <a:rPr lang="hr-HR" dirty="0"/>
              <a:t>: </a:t>
            </a:r>
            <a:r>
              <a:rPr lang="hr-HR" sz="2400" dirty="0"/>
              <a:t>Sindikat novog doba “Sindikat nadohvat ruke”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400" dirty="0"/>
              <a:t>Zagreb, </a:t>
            </a:r>
            <a:r>
              <a:rPr lang="en-US" dirty="0"/>
              <a:t>25</a:t>
            </a:r>
            <a:r>
              <a:rPr lang="hr-HR" sz="2400" dirty="0"/>
              <a:t>. </a:t>
            </a:r>
            <a:r>
              <a:rPr lang="hr-HR" dirty="0"/>
              <a:t>studenog</a:t>
            </a:r>
            <a:r>
              <a:rPr lang="hr-HR" sz="2400" dirty="0"/>
              <a:t> 2025. godine</a:t>
            </a:r>
            <a:endParaRPr lang="hr-HR" sz="2400" noProof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dirty="0"/>
              <a:t>Moderator</a:t>
            </a:r>
            <a:r>
              <a:rPr lang="hr-HR" sz="2400" dirty="0"/>
              <a:t>: Aleksandra Štingl</a:t>
            </a:r>
            <a:endParaRPr lang="hr-HR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noProof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A38B-CD69-1CBB-0E3D-21046229C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2392A0C-859C-AE3E-9336-B9A34E378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27FD8-F18E-47B7-C578-F7B7B237F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6E42243-66A5-7D63-FDA9-BDA69444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KAKVE SINDIKALNE PREDSTAVNIKE </a:t>
            </a:r>
            <a:r>
              <a:rPr lang="en-US" sz="4000" noProof="0"/>
              <a:t>ŽELE RADNICI?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DA19CAB-48C0-CAE0-A2BD-BD7E5738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5692127" cy="4680583"/>
          </a:xfrm>
        </p:spPr>
        <p:txBody>
          <a:bodyPr rtlCol="0" anchor="ctr">
            <a:normAutofit/>
          </a:bodyPr>
          <a:lstStyle/>
          <a:p>
            <a:pPr marR="900430"/>
            <a:endParaRPr lang="hr-HR" sz="2000" dirty="0"/>
          </a:p>
          <a:p>
            <a:pPr marR="900430"/>
            <a:endParaRPr lang="hr-HR" sz="2000" dirty="0"/>
          </a:p>
          <a:p>
            <a:pPr marR="900430"/>
            <a:r>
              <a:rPr lang="hr-HR" sz="2000" noProof="0" dirty="0"/>
              <a:t>Umijeće vođenja – pronaći pravu mjeru i biti prvi među jednakima</a:t>
            </a:r>
          </a:p>
          <a:p>
            <a:pPr marR="900430"/>
            <a:r>
              <a:rPr lang="hr-HR" sz="2000" noProof="0" dirty="0"/>
              <a:t>Idealan sindikalni predstavnik – stručan, informiran, pozitivan, rječit, realno optimističan, dobro pripremljen</a:t>
            </a:r>
          </a:p>
          <a:p>
            <a:pPr marR="900430"/>
            <a:r>
              <a:rPr lang="hr-HR" sz="2000" dirty="0"/>
              <a:t>P</a:t>
            </a:r>
            <a:r>
              <a:rPr lang="hr-HR" sz="2000" noProof="0" dirty="0"/>
              <a:t>rati trendove, situaciju u kompaniji i zakonske promjene, preuzima inicijativu I ako je potrebno nudi i više konstruktivnih opcija</a:t>
            </a:r>
          </a:p>
          <a:p>
            <a:pPr marR="900430"/>
            <a:r>
              <a:rPr lang="hr-HR" sz="2000" dirty="0"/>
              <a:t>Pamte li radnici češće neuspjehe ili rezultate i postignuća te kako to promijeniti?</a:t>
            </a:r>
          </a:p>
          <a:p>
            <a:pPr marR="900430"/>
            <a:endParaRPr lang="hr-HR" sz="2000" dirty="0"/>
          </a:p>
          <a:p>
            <a:pPr marL="342900" lvl="0" indent="-342900">
              <a:lnSpc>
                <a:spcPct val="80000"/>
              </a:lnSpc>
              <a:buChar char="-"/>
            </a:pPr>
            <a:endParaRPr lang="hr-HR" sz="2000" dirty="0"/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3AAC787-718A-CCE4-2386-E0E68F30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EE56-5C31-6102-370D-396BB4FF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759832-52DB-4DEE-DDFA-705F3FB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3463043" cy="468058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+mn-lt"/>
              </a:rPr>
              <a:t>NOVI TRENDOVI U INTERNOJ KOMUNIKACIJI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F847B922-D60B-5E8B-BD9E-02BF6D27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333" y="384561"/>
            <a:ext cx="8496545" cy="5535947"/>
          </a:xfrm>
        </p:spPr>
        <p:txBody>
          <a:bodyPr rtlCol="0" anchor="ctr">
            <a:normAutofit/>
          </a:bodyPr>
          <a:lstStyle/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Forbes, istraživanje 2025. godine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Kompanije sve više koriste video i podcast sadržaje za angažman zaposlenika 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AI kao alat, ali ne i konačno rješenje (ne za pisanje članaka da se izbjegne neautentičan sadržaj)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Uključivanje zaposlenika u poslovne strategije 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Prioritet su radnici na prvoj liniji u maloprodaji – oni su obećanje brenda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Humanizacija vodstva kompanije (više kraćih formi – intervju, prenošenje sastanka uživo da se pokaže autentično</a:t>
            </a:r>
            <a:r>
              <a:rPr lang="hr-HR" sz="2000" dirty="0"/>
              <a:t>st)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noProof="0" dirty="0"/>
              <a:t>Zaposlenici </a:t>
            </a:r>
            <a:r>
              <a:rPr lang="hr-HR" sz="2000" noProof="0" dirty="0" err="1"/>
              <a:t>pr</a:t>
            </a:r>
            <a:r>
              <a:rPr lang="hr-HR" sz="2000" dirty="0" err="1"/>
              <a:t>ičaju</a:t>
            </a:r>
            <a:r>
              <a:rPr lang="hr-HR" sz="2000" dirty="0"/>
              <a:t> svoje priče, međusobno dijele iskustva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Više govora o DOP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Preopterećenost mailovima – sažeti newsletter postaje rješenje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Fokus na mentalno zdravlje i dobrobit (povećanje svijesti)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Jednostavnost u prenošenju financijskih rezultata zaposlenicima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081891C-D532-2836-69B5-D0060ACDA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6A193-56DA-4F62-012D-73F3623A5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BC1CB66-0AF7-E0E7-4C2C-90C11E3C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2728104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PRAKTIČAN DIO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9DA9119-1E09-84AC-7350-E62E5684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502" y="302377"/>
            <a:ext cx="8539516" cy="5618132"/>
          </a:xfrm>
        </p:spPr>
        <p:txBody>
          <a:bodyPr rtlCol="0"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r-HR" sz="2000" dirty="0"/>
              <a:t>Vježbanje govora i izjava pred kamerom u suradnji s novinarom HTV-a Mladenom Sirovicom</a:t>
            </a:r>
            <a:r>
              <a:rPr lang="en-US" sz="2000" dirty="0"/>
              <a:t>.</a:t>
            </a:r>
            <a:r>
              <a:rPr lang="hr-HR" sz="2000" dirty="0"/>
              <a:t> </a:t>
            </a:r>
            <a:endParaRPr lang="en-US" sz="2000" dirty="0"/>
          </a:p>
          <a:p>
            <a:pPr marL="0" lvl="0" indent="0">
              <a:lnSpc>
                <a:spcPct val="80000"/>
              </a:lnSpc>
              <a:buNone/>
            </a:pPr>
            <a:endParaRPr lang="en-US" sz="2000" dirty="0"/>
          </a:p>
          <a:p>
            <a:pPr marL="0" lvl="0" indent="0">
              <a:lnSpc>
                <a:spcPct val="80000"/>
              </a:lnSpc>
              <a:buNone/>
            </a:pPr>
            <a:r>
              <a:rPr lang="hr-HR" sz="2000" dirty="0"/>
              <a:t>Povratna informacija na</a:t>
            </a:r>
            <a:r>
              <a:rPr lang="hr-HR" sz="2000" noProof="0" dirty="0"/>
              <a:t> dosadašnje nastupe</a:t>
            </a:r>
            <a:r>
              <a:rPr lang="hr-HR" sz="2000" dirty="0"/>
              <a:t> reprezentativnih sindikata vezano </a:t>
            </a:r>
            <a:r>
              <a:rPr lang="en-US" sz="2000" dirty="0"/>
              <a:t>za:</a:t>
            </a:r>
            <a:r>
              <a:rPr lang="hr-HR" sz="2000" dirty="0"/>
              <a:t> </a:t>
            </a:r>
            <a:endParaRPr lang="en-US" sz="2000" dirty="0"/>
          </a:p>
          <a:p>
            <a:pPr lvl="0">
              <a:lnSpc>
                <a:spcPct val="80000"/>
              </a:lnSpc>
              <a:buFontTx/>
              <a:buChar char="-"/>
            </a:pPr>
            <a:r>
              <a:rPr lang="hr-HR" sz="2000" dirty="0"/>
              <a:t>kolektivno </a:t>
            </a:r>
            <a:r>
              <a:rPr lang="hr-HR" sz="2000" dirty="0" err="1"/>
              <a:t>pregov</a:t>
            </a:r>
            <a:r>
              <a:rPr lang="en-US" sz="2000" dirty="0" err="1"/>
              <a:t>ar</a:t>
            </a:r>
            <a:r>
              <a:rPr lang="hr-HR" sz="2000" dirty="0" err="1"/>
              <a:t>anje</a:t>
            </a:r>
            <a:endParaRPr lang="en-US" sz="2000" dirty="0"/>
          </a:p>
          <a:p>
            <a:pPr lvl="0">
              <a:lnSpc>
                <a:spcPct val="80000"/>
              </a:lnSpc>
              <a:buFontTx/>
              <a:buChar char="-"/>
            </a:pPr>
            <a:r>
              <a:rPr lang="hr-HR" sz="2000" dirty="0"/>
              <a:t>prekid kolektivnih pregovora </a:t>
            </a:r>
            <a:r>
              <a:rPr lang="en-US" sz="2000" dirty="0"/>
              <a:t>i</a:t>
            </a:r>
            <a:r>
              <a:rPr lang="hr-HR" sz="2000" dirty="0"/>
              <a:t> početak procesa mirenja</a:t>
            </a:r>
            <a:endParaRPr lang="en-US" sz="2000" dirty="0"/>
          </a:p>
          <a:p>
            <a:pPr lvl="0">
              <a:lnSpc>
                <a:spcPct val="80000"/>
              </a:lnSpc>
              <a:buFontTx/>
              <a:buChar char="-"/>
            </a:pPr>
            <a:r>
              <a:rPr lang="hr-HR" sz="2000" dirty="0"/>
              <a:t>obavještavanje javnosti o rezultatima procesa mirenja </a:t>
            </a:r>
            <a:r>
              <a:rPr lang="en-US" sz="2000" dirty="0"/>
              <a:t>i</a:t>
            </a:r>
            <a:r>
              <a:rPr lang="hr-HR" sz="2000" dirty="0"/>
              <a:t> izjašnjavanja</a:t>
            </a:r>
            <a:r>
              <a:rPr lang="en-US" sz="2000" dirty="0"/>
              <a:t>a</a:t>
            </a:r>
            <a:r>
              <a:rPr lang="hr-HR" sz="2000" dirty="0"/>
              <a:t> članstva</a:t>
            </a:r>
            <a:endParaRPr lang="en-US" sz="2000" dirty="0"/>
          </a:p>
          <a:p>
            <a:pPr lvl="0">
              <a:lnSpc>
                <a:spcPct val="80000"/>
              </a:lnSpc>
              <a:buFontTx/>
              <a:buChar char="-"/>
            </a:pPr>
            <a:endParaRPr lang="en-US" sz="2000" dirty="0"/>
          </a:p>
          <a:p>
            <a:pPr lvl="0">
              <a:lnSpc>
                <a:spcPct val="80000"/>
              </a:lnSpc>
              <a:buFontTx/>
              <a:buChar char="-"/>
            </a:pPr>
            <a:endParaRPr lang="hr-HR" sz="2000" dirty="0"/>
          </a:p>
          <a:p>
            <a:pPr marL="0" lvl="0" indent="0">
              <a:lnSpc>
                <a:spcPct val="80000"/>
              </a:lnSpc>
              <a:buNone/>
            </a:pPr>
            <a:r>
              <a:rPr lang="hr-HR" sz="2000" dirty="0"/>
              <a:t> </a:t>
            </a:r>
            <a:endParaRPr lang="hr-HR" sz="2000" noProof="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5C1BD48C-931F-8E19-AF0E-5F4695674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3FC9-EAAF-1B71-21B1-D899DBB6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E278A13-58B1-D089-B81C-3F088FA1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91" y="3099021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D8EB8AF-80DF-ABEB-8EAD-307F399E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428" y="2185840"/>
            <a:ext cx="7246625" cy="2326340"/>
          </a:xfrm>
        </p:spPr>
        <p:txBody>
          <a:bodyPr rtlCol="0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hr-HR" sz="2000" dirty="0"/>
              <a:t>Stipe </a:t>
            </a:r>
            <a:r>
              <a:rPr lang="hr-HR" sz="2000" dirty="0" err="1"/>
              <a:t>Jolić</a:t>
            </a:r>
            <a:r>
              <a:rPr lang="hr-HR" sz="2000" dirty="0"/>
              <a:t>: Interno informiranje i komuniciranje u sindikatu i poduzeću, Press Data 2002.</a:t>
            </a:r>
          </a:p>
          <a:p>
            <a:pPr>
              <a:spcAft>
                <a:spcPts val="800"/>
              </a:spcAft>
            </a:pPr>
            <a:r>
              <a:rPr lang="hr-HR" sz="2000" noProof="0" dirty="0"/>
              <a:t>Ana Marija Presečan: Socijalni dijalog i osnove vještina uspješnog komuniciranja, SGIM, 2019. </a:t>
            </a:r>
            <a:endParaRPr lang="en-US" sz="2000" noProof="0" dirty="0"/>
          </a:p>
          <a:p>
            <a:pPr>
              <a:spcAft>
                <a:spcPts val="800"/>
              </a:spcAft>
            </a:pPr>
            <a:r>
              <a:rPr lang="en-US" sz="2000" dirty="0"/>
              <a:t>https://www.forbes.com/councils/forbescommunicationscouncil/2025/01/31/10-trends-in-internal-communications/</a:t>
            </a:r>
          </a:p>
          <a:p>
            <a:pPr>
              <a:spcAft>
                <a:spcPts val="800"/>
              </a:spcAft>
            </a:pPr>
            <a:endParaRPr lang="hr-HR" sz="12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A264692-16F1-C84F-386E-77CF8361F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B9CB-C07C-3F45-1C46-51B41E55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766-11CB-9432-29F0-7BC59E22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13" y="2103437"/>
            <a:ext cx="10979573" cy="1325563"/>
          </a:xfrm>
        </p:spPr>
        <p:txBody>
          <a:bodyPr/>
          <a:lstStyle/>
          <a:p>
            <a:pPr algn="ctr"/>
            <a:r>
              <a:rPr lang="en-US" dirty="0"/>
              <a:t>HVALA NA POZORNOSTI!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F6FDB-2E74-F625-655F-265AA083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3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hr-HR" sz="4400" b="1" noProof="0" dirty="0">
                <a:latin typeface="+mn-lt"/>
              </a:rPr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US" sz="2000" dirty="0"/>
              <a:t>SUSTAVNO PRIKUPLJANJE INFORMACIJA</a:t>
            </a:r>
          </a:p>
          <a:p>
            <a:r>
              <a:rPr lang="en-US" sz="2000" dirty="0"/>
              <a:t>NEVERBALNA KOMUNIKACIJA</a:t>
            </a:r>
          </a:p>
          <a:p>
            <a:r>
              <a:rPr lang="en-US" sz="2000" dirty="0"/>
              <a:t>NOVI TRENDOVI U INTERNOJ KOMUNIKACIJI</a:t>
            </a:r>
          </a:p>
          <a:p>
            <a:r>
              <a:rPr lang="en-US" sz="2000" dirty="0"/>
              <a:t>PRAKTIČAN RAD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DEC22E9-15AE-DFF9-650B-E87F589D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493FE-7967-04E3-53F2-CF57695DC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81C93C5-1479-435B-5F2E-BDAA18B2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SUSTAVNO PRIKUPLJANJE INFORMACIJA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D84C78EC-3954-358F-C49B-63681BBB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hr-HR" sz="2000" noProof="0" dirty="0"/>
              <a:t>Ključno za kvalitetno djelovanje sindikalnih predstavnika</a:t>
            </a:r>
          </a:p>
          <a:p>
            <a:pPr marL="342900" lvl="0" indent="-342900">
              <a:buChar char="-"/>
            </a:pPr>
            <a:r>
              <a:rPr lang="hr-HR" sz="2000" noProof="0" dirty="0"/>
              <a:t>Sindikat je jak onoliko koliko poznaje stvarne probleme i potrebe svojih članova, a uloga povjerenika je da bude most između zaposlenika i poslodavca</a:t>
            </a:r>
          </a:p>
          <a:p>
            <a:pPr marL="342900" lvl="0" indent="-342900">
              <a:buChar char="-"/>
            </a:pPr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8FE7244-F44D-49E6-A4F1-74B75FAA7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CB1AA-CA4B-59F7-C3F4-031C578C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1894CE1-C409-4F38-874B-9A040805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KOJE INFORMACIJE PRIKUPLJAMO – I DIO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542443E-5444-5676-2173-C27731C3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hr-HR" sz="2000" noProof="0" dirty="0"/>
              <a:t>O RADNIM UVJETIMA</a:t>
            </a:r>
            <a:endParaRPr lang="hr-HR" sz="2000" dirty="0"/>
          </a:p>
          <a:p>
            <a:pPr marL="342900" lvl="0" indent="-342900">
              <a:buChar char="-"/>
            </a:pPr>
            <a:r>
              <a:rPr lang="hr-HR" sz="2000" noProof="0" dirty="0"/>
              <a:t>od radnog vremena, rasporeda smjena, prekovremenog rada, do korištenja prava na odmor i dr.  - digitalna baza </a:t>
            </a:r>
            <a:r>
              <a:rPr lang="hr-HR" sz="2000" dirty="0"/>
              <a:t>informacija o </a:t>
            </a:r>
            <a:r>
              <a:rPr lang="hr-HR" sz="2000" noProof="0" dirty="0"/>
              <a:t>članovima</a:t>
            </a:r>
          </a:p>
          <a:p>
            <a:pPr marL="342900" lvl="0" indent="-342900">
              <a:buChar char="-"/>
            </a:pPr>
            <a:r>
              <a:rPr lang="hr-HR" sz="2000" noProof="0" dirty="0"/>
              <a:t>Članovi trebaju otvoreno i iskreno podijeliti informaciju jesu li ta prava u praksi poštovana ili dolazi do kršenja, kako bi sindikat mogao pravovremeno reagirati</a:t>
            </a:r>
          </a:p>
          <a:p>
            <a:pPr marL="342900" lvl="0" indent="-342900">
              <a:buChar char="-"/>
            </a:pPr>
            <a:r>
              <a:rPr lang="hr-HR" sz="2000" noProof="0" dirty="0"/>
              <a:t>Posebno je važno dobiti informacije o sigurnosti i zaštiti zdravlja na radu kao što su: postojanje ozljeda, manjkava oprema, preopterećenost ili psihosocijalni rizici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D624D51-1D84-5CB1-FB8C-32F91A195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838D1-C817-A0C3-0C34-71C07DD00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E03FBB0-DC22-BBF4-3F92-62F93186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KOJE INFORMACIJE PRIKUPLJAMO – II DIO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4F3285B-93ED-3290-C31B-18AB043B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en-US" sz="2000" noProof="0" dirty="0"/>
              <a:t>O PRIMANJIMA I MATERIJALNIM UVJETIMA</a:t>
            </a:r>
            <a:endParaRPr lang="hr-HR" sz="2000" noProof="0" dirty="0"/>
          </a:p>
          <a:p>
            <a:pPr marL="342900" lvl="0" indent="-342900">
              <a:buChar char="-"/>
            </a:pPr>
            <a:r>
              <a:rPr lang="hr-HR" sz="2000" noProof="0" dirty="0"/>
              <a:t>Sindikalni predstavnici moraju znati kakvi su stvarni uvjeti isplate plaća, dodataka i naknada te koliko su radnici zadovoljni visinom svojih primanja u odnosu na zahtjeve </a:t>
            </a:r>
            <a:r>
              <a:rPr lang="hr-HR" sz="2000" dirty="0"/>
              <a:t>pojedinog radnog mjesta</a:t>
            </a:r>
            <a:endParaRPr lang="hr-HR" sz="2000" noProof="0" dirty="0"/>
          </a:p>
          <a:p>
            <a:pPr marL="342900" lvl="0" indent="-342900">
              <a:buChar char="-"/>
            </a:pPr>
            <a:r>
              <a:rPr lang="hr-HR" sz="2000" noProof="0" dirty="0"/>
              <a:t>Povratne informacije o nejednakostima, diskriminaciji ili nepoštenim praksama poslodavca daju osnovu ne samo za kolektivno pregovaranje, već i za pokretanje drugih sindikalnih akcija, kao i osnove za pokretanje sudskih tužbi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3860E66-7C59-FFAE-565A-2048A2AC0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4BFB0-3F0D-EFE4-1801-299243EFC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137EF17-F41C-6B70-5072-C94B12F4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KOJE INFORMACIJE PRIKUPLJAMO – III DIO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782915AC-B319-B4B1-EA5B-1D7FD7A4F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en-US" sz="2000" noProof="0" dirty="0"/>
              <a:t>O MEĐULJUDSKIM ODNOSIMA I ORGANIZACIJSKOJ KULTURI</a:t>
            </a:r>
            <a:endParaRPr lang="hr-HR" sz="2000" dirty="0"/>
          </a:p>
          <a:p>
            <a:pPr marL="342900" lvl="0" indent="-342900">
              <a:buChar char="-"/>
            </a:pPr>
            <a:r>
              <a:rPr lang="hr-HR" sz="2000" dirty="0"/>
              <a:t>Članovi bi trebali informirati sindikalne predstavnike o eventualnim pritiscima, </a:t>
            </a:r>
            <a:r>
              <a:rPr lang="hr-HR" sz="2000" dirty="0" err="1"/>
              <a:t>mobbingu</a:t>
            </a:r>
            <a:r>
              <a:rPr lang="hr-HR" sz="2000" dirty="0"/>
              <a:t>, narušenim odnosima s nadređenima ili kolegama </a:t>
            </a:r>
          </a:p>
          <a:p>
            <a:pPr marL="342900" lvl="0" indent="-342900">
              <a:buChar char="-"/>
            </a:pPr>
            <a:r>
              <a:rPr lang="hr-HR" sz="2000" dirty="0"/>
              <a:t>Takve informacije, iako često osjetljive, ključne su za pravodobno uključenje i reagiranje sindikata</a:t>
            </a:r>
            <a:endParaRPr lang="hr-HR" sz="2000" noProof="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5D2B421-B950-2C2B-590E-A82382FE8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7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ABBDA-3045-81AB-B66C-4B828D136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DAB74E4-352E-CE6C-682F-914A14EB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KREIRANJE ŠIRE SLIKE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BA238F1-06A6-1593-1246-931F9F9E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hr-HR" sz="2000" noProof="0" dirty="0"/>
              <a:t>Sindikat bi trebao biti otvoren prema idejama svojih članova i viđenjima strateških pitanja, poput planova za restrukturiranje, digitalizaciju, uvođenje novih tehnologija ili promjene u organizaciji rada </a:t>
            </a:r>
          </a:p>
          <a:p>
            <a:pPr marL="342900" lvl="0" indent="-342900">
              <a:buChar char="-"/>
            </a:pPr>
            <a:r>
              <a:rPr lang="hr-HR" sz="2000" noProof="0" dirty="0"/>
              <a:t>Pravovremena razmjena tih informacija omogućava sindikatu da se pripremi za pregovore s Poslodavcem te zastupa interese radnika u kompaniji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AB24C21-C27F-3182-C506-EEB9BCF5A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F151E-52AD-AE92-E62E-000315DCC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0E6C610-FB93-1B2F-84C9-34C97D24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PROCES PRIKUPLJANJA INFORMACIJA I OBAVIJESTI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E4413CDE-957D-4ABF-257C-6035B09E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6976264" cy="4680583"/>
          </a:xfrm>
        </p:spPr>
        <p:txBody>
          <a:bodyPr rtlCol="0" anchor="ctr">
            <a:normAutofit/>
          </a:bodyPr>
          <a:lstStyle/>
          <a:p>
            <a:pPr marR="900430"/>
            <a:endParaRPr lang="hr-HR" sz="2000" dirty="0"/>
          </a:p>
          <a:p>
            <a:pPr marR="900430"/>
            <a:endParaRPr lang="hr-HR" sz="2000" dirty="0"/>
          </a:p>
          <a:p>
            <a:pPr marR="900430"/>
            <a:endParaRPr lang="hr-HR" sz="2000" noProof="0" dirty="0"/>
          </a:p>
          <a:p>
            <a:pPr marR="900430"/>
            <a:r>
              <a:rPr lang="hr-HR" sz="2000" noProof="0" dirty="0"/>
              <a:t>Temeljna pravila dobrog komuniciranja: </a:t>
            </a:r>
          </a:p>
          <a:p>
            <a:pPr marR="900430" lvl="1"/>
            <a:r>
              <a:rPr lang="hr-HR" sz="2000" noProof="0" dirty="0"/>
              <a:t>Istaknuti važnost sugovornika, kreirati pozitivan stav i raspoloženje kod primatelja</a:t>
            </a:r>
          </a:p>
          <a:p>
            <a:pPr marR="900430" lvl="1"/>
            <a:r>
              <a:rPr lang="hr-HR" sz="2000" noProof="0" dirty="0"/>
              <a:t>Sugovorniku dati vrijednost i pojasniti koje koristi i benefite ima od sindikata</a:t>
            </a:r>
          </a:p>
          <a:p>
            <a:pPr marR="900430" lvl="1"/>
            <a:r>
              <a:rPr lang="hr-HR" sz="2000" noProof="0" dirty="0"/>
              <a:t>Sugovornika motivirati na akciju, zainteresirati za ono o čemu se komunicira</a:t>
            </a:r>
          </a:p>
          <a:p>
            <a:pPr marR="900430" lvl="1"/>
            <a:r>
              <a:rPr lang="hr-HR" sz="2000" noProof="0" dirty="0"/>
              <a:t>Biti jasan i jednostavan u komunikaciji</a:t>
            </a:r>
          </a:p>
          <a:p>
            <a:pPr marR="900430" lvl="1"/>
            <a:r>
              <a:rPr lang="hr-HR" sz="2000" noProof="0" dirty="0"/>
              <a:t>Sugovornik ne smije osjetiti </a:t>
            </a:r>
            <a:r>
              <a:rPr lang="hr-HR" sz="2000" noProof="0" dirty="0" err="1"/>
              <a:t>napa</a:t>
            </a:r>
            <a:r>
              <a:rPr lang="hr-HR" sz="2000" dirty="0"/>
              <a:t>d</a:t>
            </a:r>
            <a:r>
              <a:rPr lang="hr-HR" sz="2000" noProof="0" dirty="0"/>
              <a:t> na sebe ili egocentričnost, nestručnost ili nesigurnost sindikalnog predstavnika </a:t>
            </a:r>
          </a:p>
          <a:p>
            <a:pPr marR="900430" lvl="1"/>
            <a:endParaRPr lang="hr-HR" sz="2000" dirty="0"/>
          </a:p>
          <a:p>
            <a:pPr marL="342900" lvl="0" indent="-342900">
              <a:lnSpc>
                <a:spcPct val="80000"/>
              </a:lnSpc>
              <a:buChar char="-"/>
            </a:pPr>
            <a:endParaRPr lang="hr-HR" sz="2000" dirty="0"/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E446421-DCE5-7B3B-3BBF-E740BE038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E362B-80A1-036E-4D85-8BA4F378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8148640-3DE6-3595-A314-D0C2D43B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4000" noProof="0" dirty="0"/>
              <a:t>NEVERBALNA KOMUNIKACIJA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C85CD3B9-9973-3ED7-FE9F-AEAAE5B8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5692127" cy="4680583"/>
          </a:xfrm>
        </p:spPr>
        <p:txBody>
          <a:bodyPr rtlCol="0" anchor="ctr">
            <a:normAutofit/>
          </a:bodyPr>
          <a:lstStyle/>
          <a:p>
            <a:pPr marR="900430"/>
            <a:endParaRPr lang="hr-HR" sz="2000" dirty="0"/>
          </a:p>
          <a:p>
            <a:pPr marR="900430"/>
            <a:endParaRPr lang="hr-HR" sz="2000" dirty="0"/>
          </a:p>
          <a:p>
            <a:pPr marL="0" marR="900430" indent="0">
              <a:buNone/>
            </a:pPr>
            <a:r>
              <a:rPr lang="hr-HR" sz="2000" b="1" noProof="0" dirty="0"/>
              <a:t>Što izbjegavati: </a:t>
            </a:r>
          </a:p>
          <a:p>
            <a:r>
              <a:rPr lang="hr-HR" sz="2000" dirty="0"/>
              <a:t>gledanje u krivom smjeru – pod, stol ili strop; </a:t>
            </a:r>
          </a:p>
          <a:p>
            <a:r>
              <a:rPr lang="hr-HR" sz="2000" dirty="0"/>
              <a:t>igranje s olovkom ili nekim drugim predmetom</a:t>
            </a:r>
          </a:p>
          <a:p>
            <a:r>
              <a:rPr lang="hr-HR" sz="2000" dirty="0"/>
              <a:t>držanje ruku u džepovima ili prekriženih na prsima</a:t>
            </a:r>
          </a:p>
          <a:p>
            <a:r>
              <a:rPr lang="hr-HR" sz="2000" dirty="0"/>
              <a:t>čitanje govora ili bilješki </a:t>
            </a:r>
          </a:p>
          <a:p>
            <a:r>
              <a:rPr lang="hr-HR" sz="2000" dirty="0"/>
              <a:t>jednoličan glas ili prenaglo mijenjanje boje glasa </a:t>
            </a:r>
          </a:p>
          <a:p>
            <a:r>
              <a:rPr lang="hr-HR" sz="2000" dirty="0"/>
              <a:t>slijeganje ramenima</a:t>
            </a:r>
          </a:p>
          <a:p>
            <a:r>
              <a:rPr lang="hr-HR" sz="2000" dirty="0"/>
              <a:t>upiranje/prijetnja prstom; udaranje šakom po stolu </a:t>
            </a:r>
          </a:p>
          <a:p>
            <a:r>
              <a:rPr lang="hr-HR" sz="2000" dirty="0"/>
              <a:t>pravljenje grimasa.</a:t>
            </a:r>
            <a:endParaRPr lang="hr-HR" sz="2000" noProof="0" dirty="0"/>
          </a:p>
          <a:p>
            <a:pPr marR="900430" lvl="1"/>
            <a:endParaRPr lang="hr-HR" sz="2000" dirty="0"/>
          </a:p>
          <a:p>
            <a:pPr marL="342900" lvl="0" indent="-342900">
              <a:lnSpc>
                <a:spcPct val="80000"/>
              </a:lnSpc>
              <a:buChar char="-"/>
            </a:pPr>
            <a:endParaRPr lang="hr-HR" sz="2000" dirty="0"/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529C39D-D69E-988F-0C64-BE01D208A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757</Words>
  <Application>Microsoft Office PowerPoint</Application>
  <PresentationFormat>Široki zaslon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3. RADNA GRUPA “Koje informacije i obavijesti sindikalni predstavnici trebaju tražiti od članstva”</vt:lpstr>
      <vt:lpstr>SADRŽAJ</vt:lpstr>
      <vt:lpstr>SUSTAVNO PRIKUPLJANJE INFORMACIJA</vt:lpstr>
      <vt:lpstr>KOJE INFORMACIJE PRIKUPLJAMO – I DIO</vt:lpstr>
      <vt:lpstr>KOJE INFORMACIJE PRIKUPLJAMO – II DIO</vt:lpstr>
      <vt:lpstr>KOJE INFORMACIJE PRIKUPLJAMO – III DIO</vt:lpstr>
      <vt:lpstr>KREIRANJE ŠIRE SLIKE</vt:lpstr>
      <vt:lpstr>PROCES PRIKUPLJANJA INFORMACIJA I OBAVIJESTI</vt:lpstr>
      <vt:lpstr>NEVERBALNA KOMUNIKACIJA</vt:lpstr>
      <vt:lpstr>KAKVE SINDIKALNE PREDSTAVNIKE ŽELE RADNICI?</vt:lpstr>
      <vt:lpstr>NOVI TRENDOVI U INTERNOJ KOMUNIKACIJI</vt:lpstr>
      <vt:lpstr>PRAKTIČAN DIO</vt:lpstr>
      <vt:lpstr>IZVORI</vt:lpstr>
      <vt:lpstr>HVALA NA POZORNOSTI!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Aleksandra ŠTINGL</cp:lastModifiedBy>
  <cp:revision>73</cp:revision>
  <dcterms:created xsi:type="dcterms:W3CDTF">2021-08-17T10:54:28Z</dcterms:created>
  <dcterms:modified xsi:type="dcterms:W3CDTF">2025-11-26T11:22:49Z</dcterms:modified>
</cp:coreProperties>
</file>