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32" r:id="rId2"/>
    <p:sldId id="347" r:id="rId3"/>
    <p:sldId id="355" r:id="rId4"/>
    <p:sldId id="352" r:id="rId5"/>
    <p:sldId id="349" r:id="rId6"/>
    <p:sldId id="358" r:id="rId7"/>
    <p:sldId id="354" r:id="rId8"/>
    <p:sldId id="348" r:id="rId9"/>
    <p:sldId id="257" r:id="rId10"/>
    <p:sldId id="350" r:id="rId11"/>
    <p:sldId id="361" r:id="rId12"/>
    <p:sldId id="366" r:id="rId13"/>
    <p:sldId id="364" r:id="rId14"/>
    <p:sldId id="362" r:id="rId15"/>
    <p:sldId id="365" r:id="rId16"/>
    <p:sldId id="363" r:id="rId17"/>
    <p:sldId id="351" r:id="rId18"/>
    <p:sldId id="353" r:id="rId19"/>
    <p:sldId id="356" r:id="rId20"/>
    <p:sldId id="359" r:id="rId21"/>
    <p:sldId id="360" r:id="rId22"/>
    <p:sldId id="279" r:id="rId23"/>
    <p:sldId id="346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8" autoAdjust="0"/>
    <p:restoredTop sz="79764" autoAdjust="0"/>
  </p:normalViewPr>
  <p:slideViewPr>
    <p:cSldViewPr snapToGrid="0">
      <p:cViewPr varScale="1">
        <p:scale>
          <a:sx n="56" d="100"/>
          <a:sy n="56" d="100"/>
        </p:scale>
        <p:origin x="96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23.3.2026.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71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06A5-6ECF-C4DD-3F0A-550B72809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11F19-4903-93C7-C238-CBDB39B9D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E9876-6D6E-A105-9F8A-A45E66E59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FDF72-3898-750E-C34A-7C3F8EED6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66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4190D-37AA-BC4B-E9DC-8D0F4738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8B27E-BEB2-C047-7E0C-55A75565C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5CE1D-F81F-3CFA-3FE9-18EAB6067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4433-7F11-AA7A-D30A-179C280AD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39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01B1-56E5-08E0-BEEF-1CB6FA91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44CD9-95E8-0886-C71C-07834C77A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E7F75-7D2C-3914-6E60-C6B106B1F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AEC4-ADCC-737F-2890-9A2980AEF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02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058EA-49DB-4327-D2ED-B8BCA6985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8D4DF-12C8-7866-E813-33FCB2480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100AA-A9CF-181A-3E44-C11A5FD79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F46B-9721-2B64-8127-27CE54DFD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3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6F8E8-9EC4-6859-87DF-BE606216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45052-4A99-671B-D710-115AA59DF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35092-4616-0C9F-65A9-128F6E9E0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873F3-9E2F-12AD-E104-F3776615D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58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CE53-AAF9-E452-E2C1-2D8312B8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74EFA-40E4-F6CD-2FBC-85E997E04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1F3A8-0553-AEC4-6F4C-107D98BA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5FB42-013F-D9CB-1D1A-E24150851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93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1091-2AA7-0892-7DC5-783261BF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D01A1-5B90-0804-F03E-BEB5913CA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5FF12-49FA-C49B-2FD7-B3D083AA0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48253-94CF-9D06-1D3A-A774950E9E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516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A1E6-B9B2-B257-02A0-3C1ED2CA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A3654-864D-611A-BE9B-D5BEC0E09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CBBBB-7B9C-BD3A-BEB0-954432665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60C3-5D96-D66B-C676-104164C3C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40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8FF00-97B3-9F10-4122-FAD4AF48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896EB-CF71-9DE2-101F-695276613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945AC-5928-D4C6-EBE0-094A29D77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04715-FEED-D0CD-56BC-008EC4043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986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9DF8-6759-09E6-17C3-FA458E27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7EEAC-E169-C9B2-4317-35607B96D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13B66-1DC5-B361-7C06-143367781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7F193-C7EA-67CC-5023-CC8D8A0FE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F8673-078C-4399-3B38-1FECC811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22495-2404-6AF5-074E-5E2580C96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7AF66-6639-C952-39C8-4D4BBC3C4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470F-E1FB-7B3E-1A75-5CF736CA3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05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C3F67-1875-F8CF-524B-E5B05E089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BEA79-1257-65C3-AF8D-C1D0E61AF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75745-07F9-B9FE-3FE6-7E1831E64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2945-06BF-6A82-E47C-5808DF8EA2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831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A47C-2AC7-EC64-8223-0DB0A5C6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C1D82-79C4-A34E-13D0-AB4AD5CA6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9ED84-8D91-1759-A31C-5FE5C870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42AB2-CA76-E4CA-DAFA-5196D86FB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93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E102-2813-7E7C-8303-D745FE1F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2965FF16-E857-C38F-E026-EF1B73796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55B79DF-9C55-C797-DA12-ED15F7CCB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A2131CE3-1450-C4BA-A74F-C19BEB05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87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B525-27CF-9FFA-87A7-0973CF37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41F35-48F8-8262-482C-C4BAAA3C4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362C1-862B-C86A-3E4B-11B004748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5BFC8-EEF1-CD6A-6A7D-C27CED75D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79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B2C1-563F-15F3-6191-9E346DDA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D8617-DD3E-BCE8-1410-C525F47BF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C565-5259-2DD0-5B01-F20208E1E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FB2FA-CCE0-3EE2-EAB0-3F6F62613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98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68CA-BDB7-C10E-DEBE-7B4A4C07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C52EA-A231-D2C3-1F49-AD9488817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71851-552C-498C-D1DD-C75E5B7B9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F4BB8-7308-2CA6-0AF7-E47695044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68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CDC00-57BB-1B4A-3CAB-601F49F2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8506D-2F84-4D58-A4FA-9D2A17379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53E97-ED31-54E8-CB5D-7B78554FA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F89F7-A7B9-0FCD-BB8D-D219E149E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37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C5E7-C8CB-94B2-CA7B-D53136931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A1148-66CF-9A18-B910-F31BF8534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A0FB8-93B6-05E7-9D35-4E62CF92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9E557-CCCE-7BA7-8E8A-E634992CE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25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3870E-A8A0-09EA-1F67-94F85717A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DA1E3-B867-3CC5-A702-847A3ADF2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0FC6D-A9F3-37C8-7B84-251C4EB16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532A-6A59-17A3-34A8-44AFE5391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60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23.3.2026.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23.3.2026.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23.3.2026.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23.3.2026.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23.3.2026.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23.3.2026.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23.3.2026.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23.3.2026.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23.3.2026.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4194-0824-CC1E-878C-AB5ED04B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CD1-FA41-C06A-D560-5239682E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2519680"/>
            <a:ext cx="11790311" cy="1884361"/>
          </a:xfrm>
        </p:spPr>
        <p:txBody>
          <a:bodyPr>
            <a:normAutofit fontScale="90000"/>
          </a:bodyPr>
          <a:lstStyle/>
          <a:p>
            <a:r>
              <a:rPr lang="hr-HR" sz="4000" b="1" noProof="0" dirty="0">
                <a:effectLst/>
              </a:rPr>
              <a:t>4</a:t>
            </a:r>
            <a:r>
              <a:rPr lang="hr-HR" sz="4000" b="1" noProof="0">
                <a:effectLst/>
              </a:rPr>
              <a:t>. </a:t>
            </a:r>
            <a:r>
              <a:rPr lang="hr-HR" sz="4000" b="1" noProof="0" dirty="0">
                <a:effectLst/>
              </a:rPr>
              <a:t>RADNA GRUPA</a:t>
            </a:r>
            <a:br>
              <a:rPr lang="hr-HR" sz="4000" b="1" noProof="0" dirty="0">
                <a:effectLst/>
              </a:rPr>
            </a:br>
            <a:r>
              <a:rPr lang="hr-HR" sz="4000" b="1" noProof="0" dirty="0">
                <a:effectLst/>
              </a:rPr>
              <a:t>“</a:t>
            </a:r>
            <a:r>
              <a:rPr lang="en-GB" b="0" dirty="0" err="1"/>
              <a:t>Način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sadržaj</a:t>
            </a:r>
            <a:r>
              <a:rPr lang="en-GB" b="0" dirty="0"/>
              <a:t> </a:t>
            </a:r>
            <a:r>
              <a:rPr lang="en-GB" b="0" dirty="0" err="1"/>
              <a:t>digitalne</a:t>
            </a:r>
            <a:r>
              <a:rPr lang="en-GB" b="0" dirty="0"/>
              <a:t> </a:t>
            </a:r>
            <a:r>
              <a:rPr lang="en-GB" b="0" dirty="0" err="1"/>
              <a:t>komunikacije</a:t>
            </a:r>
            <a:r>
              <a:rPr lang="hr-HR" sz="4000" b="1" noProof="0" dirty="0">
                <a:effectLst/>
              </a:rPr>
              <a:t>”</a:t>
            </a:r>
            <a:endParaRPr lang="hr-HR" sz="40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18CA-395C-1F65-B613-3D45C24E0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Naziv projekta</a:t>
            </a:r>
            <a:r>
              <a:rPr lang="hr-HR" dirty="0"/>
              <a:t>: </a:t>
            </a:r>
            <a:r>
              <a:rPr lang="hr-HR" sz="2400" dirty="0"/>
              <a:t>Sindikat novog doba “Sindikat nadohvat ruke”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400" dirty="0"/>
              <a:t>Zagreb, </a:t>
            </a:r>
            <a:r>
              <a:rPr lang="en-US" sz="2400" dirty="0"/>
              <a:t>9. </a:t>
            </a:r>
            <a:r>
              <a:rPr lang="en-US" sz="2400" dirty="0" err="1"/>
              <a:t>prosinca</a:t>
            </a:r>
            <a:r>
              <a:rPr lang="en-US" sz="2400" dirty="0"/>
              <a:t> 2025.</a:t>
            </a:r>
            <a:endParaRPr lang="hr-HR" sz="2400" noProof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Predavač</a:t>
            </a:r>
            <a:r>
              <a:rPr lang="hr-HR" sz="2400" dirty="0"/>
              <a:t>: Anita Šola</a:t>
            </a:r>
            <a:endParaRPr lang="hr-HR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noProof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A38B-CD69-1CBB-0E3D-21046229C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2392A0C-859C-AE3E-9336-B9A34E378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C2F5F-7AE5-C420-8D10-F4EBD516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782D-CA50-3D58-411C-04BC54F9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obavijesti</a:t>
            </a:r>
            <a:r>
              <a:rPr lang="en-GB" dirty="0"/>
              <a:t> / </a:t>
            </a:r>
            <a:r>
              <a:rPr lang="en-GB" dirty="0" err="1"/>
              <a:t>objave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F966-5728-882B-5ED6-E72D86D7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Naslov</a:t>
            </a:r>
            <a:r>
              <a:rPr lang="en-GB" sz="2000" dirty="0"/>
              <a:t>: </a:t>
            </a:r>
            <a:r>
              <a:rPr lang="en-GB" sz="2000" dirty="0" err="1"/>
              <a:t>jasan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konkretan</a:t>
            </a:r>
            <a:endParaRPr lang="en-GB" sz="2000" dirty="0"/>
          </a:p>
          <a:p>
            <a:r>
              <a:rPr lang="en-GB" sz="2000" dirty="0" err="1"/>
              <a:t>Ključna</a:t>
            </a:r>
            <a:r>
              <a:rPr lang="en-GB" sz="2000" dirty="0"/>
              <a:t> </a:t>
            </a:r>
            <a:r>
              <a:rPr lang="en-GB" sz="2000" dirty="0" err="1"/>
              <a:t>poruka</a:t>
            </a:r>
            <a:r>
              <a:rPr lang="en-GB" sz="2000" dirty="0"/>
              <a:t>: 1–2 </a:t>
            </a:r>
            <a:r>
              <a:rPr lang="en-GB" sz="2000" dirty="0" err="1"/>
              <a:t>rečenice</a:t>
            </a:r>
            <a:endParaRPr lang="en-GB" sz="2000" dirty="0"/>
          </a:p>
          <a:p>
            <a:r>
              <a:rPr lang="en-GB" sz="2000" dirty="0" err="1"/>
              <a:t>Detalji</a:t>
            </a:r>
            <a:r>
              <a:rPr lang="en-GB" sz="2000" dirty="0"/>
              <a:t>: </a:t>
            </a:r>
            <a:r>
              <a:rPr lang="en-GB" sz="2000" dirty="0" err="1"/>
              <a:t>tko</a:t>
            </a:r>
            <a:r>
              <a:rPr lang="en-GB" sz="2000" dirty="0"/>
              <a:t>, </a:t>
            </a:r>
            <a:r>
              <a:rPr lang="en-GB" sz="2000" dirty="0" err="1"/>
              <a:t>što</a:t>
            </a:r>
            <a:r>
              <a:rPr lang="en-GB" sz="2000" dirty="0"/>
              <a:t>, </a:t>
            </a:r>
            <a:r>
              <a:rPr lang="en-GB" sz="2000" dirty="0" err="1"/>
              <a:t>gdje</a:t>
            </a:r>
            <a:r>
              <a:rPr lang="en-GB" sz="2000" dirty="0"/>
              <a:t>, </a:t>
            </a:r>
            <a:r>
              <a:rPr lang="en-GB" sz="2000" dirty="0" err="1"/>
              <a:t>kada</a:t>
            </a:r>
            <a:endParaRPr lang="en-GB" sz="2000" dirty="0"/>
          </a:p>
          <a:p>
            <a:r>
              <a:rPr lang="en-GB" sz="2000" dirty="0" err="1"/>
              <a:t>Poziv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akciju</a:t>
            </a:r>
            <a:r>
              <a:rPr lang="en-GB" sz="2000" dirty="0"/>
              <a:t> (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postoji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br>
              <a:rPr lang="en-GB" sz="2000" dirty="0"/>
            </a:b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27AF-34D9-F9EE-8A57-BE6F13D9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7A36BF3-AB3C-6897-2C8F-12576E30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311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B286E-607B-815A-20D9-DFF09DE2B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1053-DBF1-A3F4-EF79-F2A44C88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Postanite</a:t>
            </a:r>
            <a:r>
              <a:rPr lang="en-GB" dirty="0"/>
              <a:t> </a:t>
            </a:r>
            <a:r>
              <a:rPr lang="en-GB" dirty="0" err="1"/>
              <a:t>član</a:t>
            </a:r>
            <a:endParaRPr lang="en-GB" dirty="0"/>
          </a:p>
        </p:txBody>
      </p:sp>
      <p:pic>
        <p:nvPicPr>
          <p:cNvPr id="5" name="Content Placeholder 4" descr="A group of people's heads with text&#10;&#10;AI-generated content may be incorrect.">
            <a:extLst>
              <a:ext uri="{FF2B5EF4-FFF2-40B4-BE49-F238E27FC236}">
                <a16:creationId xmlns:a16="http://schemas.microsoft.com/office/drawing/2014/main" id="{CB8EC04E-5DCC-F1AD-B280-9678B83CF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33" y="1199214"/>
            <a:ext cx="6407080" cy="423321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D9FF2-8DDC-4EE7-C692-8756F2A4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1978679B-962A-DB7B-6822-BF6740629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33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20E55-81B4-386F-91D7-B3D99F3A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A286-4808-0D86-B151-B65A390F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Postanite</a:t>
            </a:r>
            <a:r>
              <a:rPr lang="en-GB" dirty="0"/>
              <a:t> </a:t>
            </a:r>
            <a:r>
              <a:rPr lang="en-GB" dirty="0" err="1"/>
              <a:t>član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02BB-A6C2-6C88-2932-200AD23A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Naslov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uvod</a:t>
            </a:r>
            <a:r>
              <a:rPr lang="en-GB" sz="2000" dirty="0"/>
              <a:t> ne </a:t>
            </a:r>
            <a:r>
              <a:rPr lang="en-GB" sz="2000" dirty="0" err="1"/>
              <a:t>stavljaju</a:t>
            </a:r>
            <a:r>
              <a:rPr lang="en-GB" sz="2000" dirty="0"/>
              <a:t> </a:t>
            </a:r>
            <a:r>
              <a:rPr lang="en-GB" sz="2000" i="1" dirty="0" err="1"/>
              <a:t>člana</a:t>
            </a:r>
            <a:r>
              <a:rPr lang="en-GB" sz="2000" dirty="0"/>
              <a:t> (</a:t>
            </a:r>
            <a:r>
              <a:rPr lang="en-GB" sz="2000" dirty="0" err="1"/>
              <a:t>korisnika</a:t>
            </a:r>
            <a:r>
              <a:rPr lang="en-GB" sz="2000" dirty="0"/>
              <a:t>) u </a:t>
            </a:r>
            <a:r>
              <a:rPr lang="en-GB" sz="2000" dirty="0" err="1"/>
              <a:t>prvi</a:t>
            </a:r>
            <a:r>
              <a:rPr lang="en-GB" sz="2000" dirty="0"/>
              <a:t> plan: </a:t>
            </a:r>
            <a:r>
              <a:rPr lang="en-GB" sz="2000" dirty="0" err="1"/>
              <a:t>primarno</a:t>
            </a:r>
            <a:r>
              <a:rPr lang="en-GB" sz="2000" dirty="0"/>
              <a:t> se </a:t>
            </a:r>
            <a:r>
              <a:rPr lang="en-GB" sz="2000" dirty="0" err="1"/>
              <a:t>govori</a:t>
            </a:r>
            <a:r>
              <a:rPr lang="en-GB" sz="2000" dirty="0"/>
              <a:t> o </a:t>
            </a:r>
            <a:r>
              <a:rPr lang="en-GB" sz="2000" dirty="0" err="1"/>
              <a:t>sindikatu</a:t>
            </a:r>
            <a:r>
              <a:rPr lang="en-GB" sz="2000" dirty="0"/>
              <a:t> („</a:t>
            </a:r>
            <a:r>
              <a:rPr lang="en-GB" sz="2000" dirty="0" err="1"/>
              <a:t>Pridružite</a:t>
            </a:r>
            <a:r>
              <a:rPr lang="en-GB" sz="2000" dirty="0"/>
              <a:t> se“, „</a:t>
            </a:r>
            <a:r>
              <a:rPr lang="en-GB" sz="2000" dirty="0" err="1"/>
              <a:t>Zajedno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jači</a:t>
            </a:r>
            <a:r>
              <a:rPr lang="en-GB" sz="2000" dirty="0"/>
              <a:t>“), </a:t>
            </a:r>
            <a:r>
              <a:rPr lang="en-GB" sz="2000" dirty="0" err="1"/>
              <a:t>ali</a:t>
            </a:r>
            <a:r>
              <a:rPr lang="en-GB" sz="2000" dirty="0"/>
              <a:t> ne </a:t>
            </a:r>
            <a:r>
              <a:rPr lang="en-GB" sz="2000" dirty="0" err="1"/>
              <a:t>odmah</a:t>
            </a:r>
            <a:r>
              <a:rPr lang="en-GB" sz="2000" dirty="0"/>
              <a:t> „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dobivate</a:t>
            </a:r>
            <a:r>
              <a:rPr lang="en-GB" sz="2000" dirty="0"/>
              <a:t>“.</a:t>
            </a:r>
          </a:p>
          <a:p>
            <a:r>
              <a:rPr lang="en-GB" sz="2000" dirty="0"/>
              <a:t>Dugi </a:t>
            </a:r>
            <a:r>
              <a:rPr lang="en-GB" sz="2000" dirty="0" err="1"/>
              <a:t>odlomci</a:t>
            </a:r>
            <a:r>
              <a:rPr lang="en-GB" sz="2000" dirty="0"/>
              <a:t>: </a:t>
            </a:r>
            <a:r>
              <a:rPr lang="en-GB" sz="2000" dirty="0" err="1"/>
              <a:t>korisnik</a:t>
            </a:r>
            <a:r>
              <a:rPr lang="en-GB" sz="2000" dirty="0"/>
              <a:t> mora </a:t>
            </a:r>
            <a:r>
              <a:rPr lang="en-GB" sz="2000" dirty="0" err="1"/>
              <a:t>pročitati</a:t>
            </a:r>
            <a:r>
              <a:rPr lang="en-GB" sz="2000" dirty="0"/>
              <a:t> </a:t>
            </a:r>
            <a:r>
              <a:rPr lang="en-GB" sz="2000" dirty="0" err="1"/>
              <a:t>puno</a:t>
            </a:r>
            <a:r>
              <a:rPr lang="en-GB" sz="2000" dirty="0"/>
              <a:t> da </a:t>
            </a:r>
            <a:r>
              <a:rPr lang="en-GB" sz="2000" dirty="0" err="1"/>
              <a:t>shvati</a:t>
            </a:r>
            <a:r>
              <a:rPr lang="en-GB" sz="2000" dirty="0"/>
              <a:t>,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smanjiti</a:t>
            </a:r>
            <a:r>
              <a:rPr lang="en-GB" sz="2000" dirty="0"/>
              <a:t> </a:t>
            </a:r>
            <a:r>
              <a:rPr lang="en-GB" sz="2000" dirty="0" err="1"/>
              <a:t>angažman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Tekst</a:t>
            </a:r>
            <a:r>
              <a:rPr lang="en-GB" sz="2000" dirty="0"/>
              <a:t> je </a:t>
            </a:r>
            <a:r>
              <a:rPr lang="en-GB" sz="2000" dirty="0" err="1"/>
              <a:t>linearni</a:t>
            </a:r>
            <a:r>
              <a:rPr lang="en-GB" sz="2000" dirty="0"/>
              <a:t>, bez </a:t>
            </a:r>
            <a:r>
              <a:rPr lang="en-GB" sz="2000" dirty="0" err="1"/>
              <a:t>vizualnih</a:t>
            </a:r>
            <a:r>
              <a:rPr lang="en-GB" sz="2000" dirty="0"/>
              <a:t> </a:t>
            </a:r>
            <a:r>
              <a:rPr lang="en-GB" sz="2000" dirty="0" err="1"/>
              <a:t>podjela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pomažu</a:t>
            </a:r>
            <a:r>
              <a:rPr lang="en-GB" sz="2000" dirty="0"/>
              <a:t> </a:t>
            </a:r>
            <a:r>
              <a:rPr lang="en-GB" sz="2000" dirty="0" err="1"/>
              <a:t>brzom</a:t>
            </a:r>
            <a:r>
              <a:rPr lang="en-GB" sz="2000" dirty="0"/>
              <a:t> </a:t>
            </a:r>
            <a:r>
              <a:rPr lang="en-GB" sz="2000" dirty="0" err="1"/>
              <a:t>skeniranju</a:t>
            </a:r>
            <a:r>
              <a:rPr lang="en-GB" sz="2000" dirty="0"/>
              <a:t>.</a:t>
            </a:r>
          </a:p>
          <a:p>
            <a:r>
              <a:rPr lang="en-GB" sz="2000" dirty="0"/>
              <a:t>Ton je </a:t>
            </a:r>
            <a:r>
              <a:rPr lang="en-GB" sz="2000" dirty="0" err="1"/>
              <a:t>služben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institucionalan</a:t>
            </a:r>
            <a:r>
              <a:rPr lang="en-GB" sz="2000" dirty="0"/>
              <a:t>, a ne </a:t>
            </a:r>
            <a:r>
              <a:rPr lang="en-GB" sz="2000" dirty="0" err="1"/>
              <a:t>dovoljno</a:t>
            </a:r>
            <a:r>
              <a:rPr lang="en-GB" sz="2000" dirty="0"/>
              <a:t> </a:t>
            </a:r>
            <a:r>
              <a:rPr lang="en-GB" sz="2000" dirty="0" err="1"/>
              <a:t>fokusiran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korisnika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njegovu</a:t>
            </a:r>
            <a:r>
              <a:rPr lang="en-GB" sz="2000" dirty="0"/>
              <a:t> </a:t>
            </a:r>
            <a:r>
              <a:rPr lang="en-GB" sz="2000" dirty="0" err="1"/>
              <a:t>situaciju</a:t>
            </a:r>
            <a:r>
              <a:rPr lang="en-GB" sz="2000" dirty="0"/>
              <a:t>: “</a:t>
            </a:r>
            <a:r>
              <a:rPr lang="en-GB" sz="2000" dirty="0" err="1"/>
              <a:t>Ujedinjeni</a:t>
            </a:r>
            <a:r>
              <a:rPr lang="en-GB" sz="2000" dirty="0"/>
              <a:t>…, </a:t>
            </a:r>
            <a:r>
              <a:rPr lang="en-GB" sz="2000" dirty="0" err="1"/>
              <a:t>radnici</a:t>
            </a:r>
            <a:r>
              <a:rPr lang="en-GB" sz="2000" dirty="0"/>
              <a:t> </a:t>
            </a:r>
            <a:r>
              <a:rPr lang="en-GB" sz="2000" dirty="0" err="1"/>
              <a:t>posjeduju</a:t>
            </a:r>
            <a:r>
              <a:rPr lang="en-GB" sz="2000" dirty="0"/>
              <a:t> </a:t>
            </a:r>
            <a:r>
              <a:rPr lang="en-GB" sz="2000" dirty="0" err="1"/>
              <a:t>moć</a:t>
            </a:r>
            <a:r>
              <a:rPr lang="en-GB" sz="2000" dirty="0"/>
              <a:t>…” </a:t>
            </a:r>
            <a:r>
              <a:rPr lang="en-GB" sz="2000" dirty="0" err="1"/>
              <a:t>umjesto</a:t>
            </a:r>
            <a:r>
              <a:rPr lang="en-GB" sz="2000" dirty="0"/>
              <a:t> “Ako </a:t>
            </a:r>
            <a:r>
              <a:rPr lang="en-GB" sz="2000" dirty="0" err="1"/>
              <a:t>imate</a:t>
            </a:r>
            <a:r>
              <a:rPr lang="en-GB" sz="2000" dirty="0"/>
              <a:t> problem…, mi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tu.</a:t>
            </a:r>
            <a:r>
              <a:rPr lang="en-GB" sz="2000" dirty="0"/>
              <a:t>”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F4CE1-CF24-4DA6-BCDC-4481A885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3CE9E62-1794-4E7B-4B2B-964F57C21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43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F9A6-84AE-1557-E7BB-34E4477D3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FBFB-8BA1-F093-73E4-CB0BE3ED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poboljšati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3F0D-F99C-26B9-4D0E-44CB5BD3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Vizualno</a:t>
            </a:r>
            <a:r>
              <a:rPr lang="en-GB" sz="2000" dirty="0"/>
              <a:t> </a:t>
            </a:r>
            <a:r>
              <a:rPr lang="en-GB" sz="2000" dirty="0" err="1"/>
              <a:t>urediti</a:t>
            </a:r>
            <a:r>
              <a:rPr lang="en-GB" sz="2000" dirty="0"/>
              <a:t> </a:t>
            </a:r>
            <a:r>
              <a:rPr lang="en-GB" sz="2000" dirty="0" err="1"/>
              <a:t>sadžaj</a:t>
            </a:r>
            <a:r>
              <a:rPr lang="en-GB" sz="2000" dirty="0"/>
              <a:t> da </a:t>
            </a:r>
            <a:r>
              <a:rPr lang="en-GB" sz="2000" dirty="0" err="1"/>
              <a:t>bude</a:t>
            </a:r>
            <a:r>
              <a:rPr lang="en-GB" sz="2000" dirty="0"/>
              <a:t> </a:t>
            </a:r>
            <a:r>
              <a:rPr lang="en-GB" sz="2000" dirty="0" err="1"/>
              <a:t>čitljiviji</a:t>
            </a:r>
            <a:r>
              <a:rPr lang="en-GB" sz="2000" dirty="0"/>
              <a:t> </a:t>
            </a:r>
            <a:r>
              <a:rPr lang="en-GB" sz="2000" dirty="0" err="1"/>
              <a:t>korisnicima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Jasno</a:t>
            </a:r>
            <a:r>
              <a:rPr lang="en-GB" sz="2000" dirty="0"/>
              <a:t> </a:t>
            </a:r>
            <a:r>
              <a:rPr lang="en-GB" sz="2000" dirty="0" err="1"/>
              <a:t>istakni</a:t>
            </a:r>
            <a:r>
              <a:rPr lang="en-GB" sz="2000" dirty="0"/>
              <a:t> CTA “</a:t>
            </a:r>
            <a:r>
              <a:rPr lang="en-GB" sz="2000" dirty="0" err="1"/>
              <a:t>Učlani</a:t>
            </a:r>
            <a:r>
              <a:rPr lang="en-GB" sz="2000" dirty="0"/>
              <a:t> se </a:t>
            </a:r>
            <a:r>
              <a:rPr lang="en-GB" sz="2000" dirty="0" err="1"/>
              <a:t>sada</a:t>
            </a:r>
            <a:r>
              <a:rPr lang="en-GB" sz="2000" dirty="0"/>
              <a:t>” </a:t>
            </a:r>
            <a:r>
              <a:rPr lang="en-GB" sz="2000" dirty="0" err="1"/>
              <a:t>ispod</a:t>
            </a:r>
            <a:r>
              <a:rPr lang="en-GB" sz="2000" dirty="0"/>
              <a:t> </a:t>
            </a:r>
            <a:r>
              <a:rPr lang="en-GB" sz="2000" dirty="0" err="1"/>
              <a:t>uvoda</a:t>
            </a:r>
            <a:r>
              <a:rPr lang="en-GB" sz="2000" dirty="0"/>
              <a:t> + </a:t>
            </a:r>
            <a:r>
              <a:rPr lang="en-GB" sz="2000" dirty="0" err="1"/>
              <a:t>ponovo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kraju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napomenu</a:t>
            </a:r>
            <a:r>
              <a:rPr lang="en-GB" sz="2000" dirty="0"/>
              <a:t> da je </a:t>
            </a:r>
            <a:r>
              <a:rPr lang="en-GB" sz="2000" dirty="0" err="1"/>
              <a:t>pristupanje</a:t>
            </a:r>
            <a:r>
              <a:rPr lang="en-GB" sz="2000" dirty="0"/>
              <a:t> </a:t>
            </a:r>
            <a:r>
              <a:rPr lang="en-GB" sz="2000" dirty="0" err="1"/>
              <a:t>lako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jednostavno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Promijeniti</a:t>
            </a:r>
            <a:r>
              <a:rPr lang="en-GB" sz="2000" dirty="0"/>
              <a:t> ton </a:t>
            </a:r>
            <a:r>
              <a:rPr lang="en-GB" sz="2000" dirty="0" err="1"/>
              <a:t>komunikacije</a:t>
            </a:r>
            <a:r>
              <a:rPr lang="en-GB" sz="2000" dirty="0"/>
              <a:t>: </a:t>
            </a:r>
            <a:r>
              <a:rPr lang="en-GB" sz="2000" dirty="0" err="1"/>
              <a:t>manje</a:t>
            </a:r>
            <a:r>
              <a:rPr lang="en-GB" sz="2000" dirty="0"/>
              <a:t> „mi </a:t>
            </a:r>
            <a:r>
              <a:rPr lang="en-GB" sz="2000" dirty="0" err="1"/>
              <a:t>smo</a:t>
            </a:r>
            <a:r>
              <a:rPr lang="en-GB" sz="2000" dirty="0"/>
              <a:t>“, </a:t>
            </a:r>
            <a:r>
              <a:rPr lang="en-GB" sz="2000" dirty="0" err="1"/>
              <a:t>više</a:t>
            </a:r>
            <a:r>
              <a:rPr lang="en-GB" sz="2000" dirty="0"/>
              <a:t> „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dobivate</a:t>
            </a:r>
            <a:r>
              <a:rPr lang="en-GB" sz="2000" dirty="0"/>
              <a:t>“.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FF90-689F-CDF4-0DCB-366F9F32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17D17E5-F7AA-1B39-4F3B-A3F8BBD7A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2970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03F9-13CC-2C17-B315-BD5A951CC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A164-86A3-3F94-C11B-B4B9ABDC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INAŠ Info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E96DAE-9495-309C-2695-3937C1202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5" y="975330"/>
            <a:ext cx="7126632" cy="445709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2B85D-E05A-B719-44D9-B96092C1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DD55E37A-BE58-FFAE-6CD3-C0CF4A4D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59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479A-6E8F-CF1E-D8F2-16A1CD62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17EF-72F3-B17A-0D67-6EB0C0DF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INAŠ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CF2D-2EA8-0160-29FB-E7D8A271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velikog</a:t>
            </a:r>
            <a:r>
              <a:rPr lang="en-GB" sz="2000" dirty="0"/>
              <a:t> </a:t>
            </a:r>
            <a:r>
              <a:rPr lang="en-GB" sz="2000" dirty="0" err="1"/>
              <a:t>broja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r>
              <a:rPr lang="en-GB" sz="2000" dirty="0"/>
              <a:t>/</a:t>
            </a:r>
            <a:r>
              <a:rPr lang="en-GB" sz="2000" dirty="0" err="1"/>
              <a:t>informacija</a:t>
            </a:r>
            <a:r>
              <a:rPr lang="en-GB" sz="2000" dirty="0"/>
              <a:t> / PDF-ova bez </a:t>
            </a:r>
            <a:r>
              <a:rPr lang="en-GB" sz="2000" dirty="0" err="1"/>
              <a:t>jasne</a:t>
            </a:r>
            <a:r>
              <a:rPr lang="en-GB" sz="2000" dirty="0"/>
              <a:t> </a:t>
            </a:r>
            <a:r>
              <a:rPr lang="en-GB" sz="2000" dirty="0" err="1"/>
              <a:t>hijerarhije</a:t>
            </a:r>
            <a:r>
              <a:rPr lang="en-GB" sz="2000" dirty="0"/>
              <a:t>. </a:t>
            </a:r>
          </a:p>
          <a:p>
            <a:r>
              <a:rPr lang="en-GB" sz="2000" dirty="0" err="1"/>
              <a:t>Svaka</a:t>
            </a:r>
            <a:r>
              <a:rPr lang="en-GB" sz="2000" dirty="0"/>
              <a:t> </a:t>
            </a:r>
            <a:r>
              <a:rPr lang="en-GB" sz="2000" dirty="0" err="1"/>
              <a:t>stavka</a:t>
            </a:r>
            <a:r>
              <a:rPr lang="en-GB" sz="2000" dirty="0"/>
              <a:t> </a:t>
            </a:r>
            <a:r>
              <a:rPr lang="en-GB" sz="2000" dirty="0" err="1"/>
              <a:t>daje</a:t>
            </a:r>
            <a:r>
              <a:rPr lang="en-GB" sz="2000" dirty="0"/>
              <a:t> </a:t>
            </a:r>
            <a:r>
              <a:rPr lang="en-GB" sz="2000" dirty="0" err="1"/>
              <a:t>naslov</a:t>
            </a:r>
            <a:r>
              <a:rPr lang="en-GB" sz="2000" dirty="0"/>
              <a:t>, </a:t>
            </a:r>
            <a:r>
              <a:rPr lang="en-GB" sz="2000" dirty="0" err="1"/>
              <a:t>sliku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link “</a:t>
            </a:r>
            <a:r>
              <a:rPr lang="en-GB" sz="2000" dirty="0" err="1"/>
              <a:t>Više</a:t>
            </a:r>
            <a:r>
              <a:rPr lang="en-GB" sz="2000" dirty="0"/>
              <a:t> →” </a:t>
            </a:r>
            <a:r>
              <a:rPr lang="en-GB" sz="2000" dirty="0" err="1"/>
              <a:t>ili</a:t>
            </a:r>
            <a:r>
              <a:rPr lang="en-GB" sz="2000" dirty="0"/>
              <a:t> “Vidi </a:t>
            </a:r>
            <a:r>
              <a:rPr lang="en-GB" sz="2000" dirty="0" err="1"/>
              <a:t>više</a:t>
            </a:r>
            <a:r>
              <a:rPr lang="en-GB" sz="2000" dirty="0"/>
              <a:t>”. Nema </a:t>
            </a:r>
            <a:r>
              <a:rPr lang="en-GB" sz="2000" dirty="0" err="1"/>
              <a:t>vidljivog</a:t>
            </a:r>
            <a:r>
              <a:rPr lang="en-GB" sz="2000" dirty="0"/>
              <a:t> </a:t>
            </a:r>
            <a:r>
              <a:rPr lang="en-GB" sz="2000" dirty="0" err="1"/>
              <a:t>sažetka</a:t>
            </a:r>
            <a:r>
              <a:rPr lang="en-GB" sz="2000" dirty="0"/>
              <a:t> </a:t>
            </a:r>
            <a:r>
              <a:rPr lang="en-GB" sz="2000" dirty="0" err="1"/>
              <a:t>ispod</a:t>
            </a:r>
            <a:r>
              <a:rPr lang="en-GB" sz="2000" dirty="0"/>
              <a:t> </a:t>
            </a:r>
            <a:r>
              <a:rPr lang="en-GB" sz="2000" dirty="0" err="1"/>
              <a:t>svakog</a:t>
            </a:r>
            <a:r>
              <a:rPr lang="en-GB" sz="2000" dirty="0"/>
              <a:t> </a:t>
            </a:r>
            <a:r>
              <a:rPr lang="en-GB" sz="2000" dirty="0" err="1"/>
              <a:t>naslova</a:t>
            </a:r>
            <a:r>
              <a:rPr lang="en-GB" sz="2000" dirty="0"/>
              <a:t>.</a:t>
            </a:r>
          </a:p>
          <a:p>
            <a:r>
              <a:rPr lang="en-GB" sz="2000" dirty="0"/>
              <a:t>Nema </a:t>
            </a:r>
            <a:r>
              <a:rPr lang="en-GB" sz="2000" dirty="0" err="1"/>
              <a:t>istaknute</a:t>
            </a:r>
            <a:r>
              <a:rPr lang="en-GB" sz="2000" dirty="0"/>
              <a:t> </a:t>
            </a:r>
            <a:r>
              <a:rPr lang="en-GB" sz="2000" dirty="0" err="1"/>
              <a:t>najvažnije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r>
              <a:rPr lang="en-GB" sz="2000" dirty="0"/>
              <a:t>. </a:t>
            </a:r>
            <a:r>
              <a:rPr lang="en-GB" sz="2000" dirty="0" err="1"/>
              <a:t>Stranica</a:t>
            </a:r>
            <a:r>
              <a:rPr lang="en-GB" sz="2000" dirty="0"/>
              <a:t> </a:t>
            </a:r>
            <a:r>
              <a:rPr lang="en-GB" sz="2000" dirty="0" err="1"/>
              <a:t>izgleda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informacija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jednaku</a:t>
            </a:r>
            <a:r>
              <a:rPr lang="en-GB" sz="2000" dirty="0"/>
              <a:t> </a:t>
            </a:r>
            <a:r>
              <a:rPr lang="en-GB" sz="2000" dirty="0" err="1"/>
              <a:t>važnost</a:t>
            </a:r>
            <a:r>
              <a:rPr lang="en-GB" sz="2000" dirty="0"/>
              <a:t>, bez </a:t>
            </a:r>
            <a:r>
              <a:rPr lang="en-GB" sz="2000" dirty="0" err="1"/>
              <a:t>prioriteta</a:t>
            </a:r>
            <a:r>
              <a:rPr lang="en-GB" sz="2000" dirty="0"/>
              <a:t>.</a:t>
            </a:r>
          </a:p>
          <a:p>
            <a:r>
              <a:rPr lang="en-GB" sz="2000" dirty="0"/>
              <a:t>Nema </a:t>
            </a:r>
            <a:r>
              <a:rPr lang="en-GB" sz="2000" dirty="0" err="1"/>
              <a:t>filtriranja</a:t>
            </a:r>
            <a:r>
              <a:rPr lang="en-GB" sz="2000" dirty="0"/>
              <a:t>/</a:t>
            </a:r>
            <a:r>
              <a:rPr lang="en-GB" sz="2000" dirty="0" err="1"/>
              <a:t>kategorija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korisniku</a:t>
            </a:r>
            <a:r>
              <a:rPr lang="en-GB" sz="2000" dirty="0"/>
              <a:t> </a:t>
            </a:r>
            <a:r>
              <a:rPr lang="en-GB" sz="2000" dirty="0" err="1"/>
              <a:t>pomažu</a:t>
            </a:r>
            <a:r>
              <a:rPr lang="en-GB" sz="2000" dirty="0"/>
              <a:t> </a:t>
            </a:r>
            <a:r>
              <a:rPr lang="en-GB" sz="2000" dirty="0" err="1"/>
              <a:t>brzo</a:t>
            </a:r>
            <a:r>
              <a:rPr lang="en-GB" sz="2000" dirty="0"/>
              <a:t> </a:t>
            </a:r>
            <a:r>
              <a:rPr lang="en-GB" sz="2000" dirty="0" err="1"/>
              <a:t>pronaći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ga </a:t>
            </a:r>
            <a:r>
              <a:rPr lang="en-GB" sz="2000" dirty="0" err="1"/>
              <a:t>zanima</a:t>
            </a:r>
            <a:r>
              <a:rPr lang="en-GB" sz="2000" dirty="0"/>
              <a:t> (</a:t>
            </a:r>
            <a:r>
              <a:rPr lang="en-GB" sz="2000" dirty="0" err="1"/>
              <a:t>npr</a:t>
            </a:r>
            <a:r>
              <a:rPr lang="en-GB" sz="2000" dirty="0"/>
              <a:t>. “</a:t>
            </a:r>
            <a:r>
              <a:rPr lang="en-GB" sz="2000" dirty="0" err="1"/>
              <a:t>Kolektivni</a:t>
            </a:r>
            <a:r>
              <a:rPr lang="en-GB" sz="2000" dirty="0"/>
              <a:t> </a:t>
            </a:r>
            <a:r>
              <a:rPr lang="en-GB" sz="2000" dirty="0" err="1"/>
              <a:t>ugovori</a:t>
            </a:r>
            <a:r>
              <a:rPr lang="en-GB" sz="2000" dirty="0"/>
              <a:t>”, “</a:t>
            </a:r>
            <a:r>
              <a:rPr lang="en-GB" sz="2000" dirty="0" err="1"/>
              <a:t>Vijesti</a:t>
            </a:r>
            <a:r>
              <a:rPr lang="en-GB" sz="2000" dirty="0"/>
              <a:t> za </a:t>
            </a:r>
            <a:r>
              <a:rPr lang="en-GB" sz="2000" dirty="0" err="1"/>
              <a:t>članove</a:t>
            </a:r>
            <a:r>
              <a:rPr lang="en-GB" sz="2000" dirty="0"/>
              <a:t>”, “</a:t>
            </a:r>
            <a:r>
              <a:rPr lang="en-GB" sz="2000" dirty="0" err="1"/>
              <a:t>Pogodnosti</a:t>
            </a:r>
            <a:r>
              <a:rPr lang="en-GB" sz="2000" dirty="0"/>
              <a:t>”.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E8956-E4FB-1852-A2DF-FA8771E1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51B551D6-DDE5-42E0-D720-005D4CEBF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50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53F66-D4EC-6163-7904-ED879382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487A-7AD4-389B-8F9D-2ED8184F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poboljšati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E6C8-423B-145E-F8EC-87E541B3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Strukturirati</a:t>
            </a:r>
            <a:r>
              <a:rPr lang="en-GB" sz="2000" dirty="0"/>
              <a:t> </a:t>
            </a:r>
            <a:r>
              <a:rPr lang="en-GB" sz="2000" dirty="0" err="1"/>
              <a:t>naslovnu</a:t>
            </a:r>
            <a:r>
              <a:rPr lang="en-GB" sz="2000" dirty="0"/>
              <a:t> </a:t>
            </a:r>
            <a:r>
              <a:rPr lang="en-GB" sz="2000" dirty="0" err="1"/>
              <a:t>stranicu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r>
              <a:rPr lang="en-GB" sz="2000" dirty="0"/>
              <a:t> u tri </a:t>
            </a:r>
            <a:r>
              <a:rPr lang="en-GB" sz="2000" dirty="0" err="1"/>
              <a:t>razine</a:t>
            </a:r>
            <a:r>
              <a:rPr lang="en-GB" sz="2000" dirty="0"/>
              <a:t>: </a:t>
            </a:r>
            <a:r>
              <a:rPr lang="en-GB" sz="2000" dirty="0" err="1"/>
              <a:t>istaknuta</a:t>
            </a:r>
            <a:r>
              <a:rPr lang="en-GB" sz="2000" dirty="0"/>
              <a:t> </a:t>
            </a:r>
            <a:r>
              <a:rPr lang="en-GB" sz="2000" dirty="0" err="1"/>
              <a:t>vijest</a:t>
            </a:r>
            <a:r>
              <a:rPr lang="en-GB" sz="2000" dirty="0"/>
              <a:t>, </a:t>
            </a:r>
            <a:r>
              <a:rPr lang="en-GB" sz="2000" dirty="0" err="1"/>
              <a:t>ključne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r>
              <a:rPr lang="en-GB" sz="2000" dirty="0"/>
              <a:t>, </a:t>
            </a:r>
            <a:r>
              <a:rPr lang="en-GB" sz="2000" dirty="0" err="1"/>
              <a:t>ostalo</a:t>
            </a:r>
            <a:r>
              <a:rPr lang="en-GB" sz="2000" dirty="0"/>
              <a:t>.</a:t>
            </a:r>
          </a:p>
          <a:p>
            <a:r>
              <a:rPr lang="en-GB" sz="2000" dirty="0"/>
              <a:t>U </a:t>
            </a:r>
            <a:r>
              <a:rPr lang="en-GB" sz="2000" dirty="0" err="1"/>
              <a:t>naslovima</a:t>
            </a:r>
            <a:r>
              <a:rPr lang="en-GB" sz="2000" dirty="0"/>
              <a:t> </a:t>
            </a:r>
            <a:r>
              <a:rPr lang="en-GB" sz="2000" dirty="0" err="1"/>
              <a:t>koristi</a:t>
            </a:r>
            <a:r>
              <a:rPr lang="en-GB" sz="2000" dirty="0"/>
              <a:t> </a:t>
            </a:r>
            <a:r>
              <a:rPr lang="en-GB" sz="2000" dirty="0" err="1"/>
              <a:t>jezik</a:t>
            </a:r>
            <a:r>
              <a:rPr lang="en-GB" sz="2000" dirty="0"/>
              <a:t> </a:t>
            </a:r>
            <a:r>
              <a:rPr lang="en-GB" sz="2000" dirty="0" err="1"/>
              <a:t>korisnika</a:t>
            </a:r>
            <a:r>
              <a:rPr lang="en-GB" sz="2000" dirty="0"/>
              <a:t> („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dobivam</a:t>
            </a:r>
            <a:r>
              <a:rPr lang="en-GB" sz="2000" dirty="0"/>
              <a:t>“).</a:t>
            </a:r>
          </a:p>
          <a:p>
            <a:r>
              <a:rPr lang="en-GB" sz="2000" dirty="0" err="1"/>
              <a:t>Vizualno</a:t>
            </a:r>
            <a:r>
              <a:rPr lang="en-GB" sz="2000" dirty="0"/>
              <a:t> </a:t>
            </a:r>
            <a:r>
              <a:rPr lang="en-GB" sz="2000" dirty="0" err="1"/>
              <a:t>razgraničiti</a:t>
            </a:r>
            <a:r>
              <a:rPr lang="en-GB" sz="2000" dirty="0"/>
              <a:t> </a:t>
            </a:r>
            <a:r>
              <a:rPr lang="en-GB" sz="2000" dirty="0" err="1"/>
              <a:t>naglašene</a:t>
            </a:r>
            <a:r>
              <a:rPr lang="en-GB" sz="2000" dirty="0"/>
              <a:t> </a:t>
            </a:r>
            <a:r>
              <a:rPr lang="en-GB" sz="2000" dirty="0" err="1"/>
              <a:t>sadržaje</a:t>
            </a:r>
            <a:r>
              <a:rPr lang="en-GB" sz="2000" dirty="0"/>
              <a:t> (</a:t>
            </a:r>
            <a:r>
              <a:rPr lang="en-GB" sz="2000" dirty="0" err="1"/>
              <a:t>veći</a:t>
            </a:r>
            <a:r>
              <a:rPr lang="en-GB" sz="2000" dirty="0"/>
              <a:t> font, </a:t>
            </a:r>
            <a:r>
              <a:rPr lang="en-GB" sz="2000" dirty="0" err="1"/>
              <a:t>druga</a:t>
            </a:r>
            <a:r>
              <a:rPr lang="en-GB" sz="2000" dirty="0"/>
              <a:t> </a:t>
            </a:r>
            <a:r>
              <a:rPr lang="en-GB" sz="2000" dirty="0" err="1"/>
              <a:t>boja</a:t>
            </a:r>
            <a:r>
              <a:rPr lang="en-GB" sz="2000" dirty="0"/>
              <a:t> </a:t>
            </a:r>
            <a:r>
              <a:rPr lang="en-GB" sz="2000" dirty="0" err="1"/>
              <a:t>kartica</a:t>
            </a:r>
            <a:r>
              <a:rPr lang="en-GB" sz="2000" dirty="0"/>
              <a:t>).</a:t>
            </a:r>
          </a:p>
          <a:p>
            <a:r>
              <a:rPr lang="en-GB" sz="2000" dirty="0" err="1"/>
              <a:t>Dodati</a:t>
            </a:r>
            <a:r>
              <a:rPr lang="en-GB" sz="2000" dirty="0"/>
              <a:t> filter/</a:t>
            </a:r>
            <a:r>
              <a:rPr lang="en-GB" sz="2000" dirty="0" err="1"/>
              <a:t>kategorije</a:t>
            </a:r>
            <a:r>
              <a:rPr lang="en-GB" sz="2000" dirty="0"/>
              <a:t> za </a:t>
            </a:r>
            <a:r>
              <a:rPr lang="en-GB" sz="2000" dirty="0" err="1"/>
              <a:t>brzi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sadržaju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Poboljšati</a:t>
            </a:r>
            <a:r>
              <a:rPr lang="en-GB" sz="2000" dirty="0"/>
              <a:t> ton </a:t>
            </a:r>
            <a:r>
              <a:rPr lang="en-GB" sz="2000" dirty="0" err="1"/>
              <a:t>komunikacije</a:t>
            </a:r>
            <a:r>
              <a:rPr lang="en-GB" sz="2000" dirty="0"/>
              <a:t>: </a:t>
            </a:r>
            <a:r>
              <a:rPr lang="en-GB" sz="2000" dirty="0" err="1"/>
              <a:t>manje</a:t>
            </a:r>
            <a:r>
              <a:rPr lang="en-GB" sz="2000" dirty="0"/>
              <a:t> </a:t>
            </a:r>
            <a:r>
              <a:rPr lang="en-GB" sz="2000" dirty="0" err="1"/>
              <a:t>formalnosti</a:t>
            </a:r>
            <a:r>
              <a:rPr lang="en-GB" sz="2000" dirty="0"/>
              <a:t>, </a:t>
            </a: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konkretnih</a:t>
            </a:r>
            <a:r>
              <a:rPr lang="en-GB" sz="2000" dirty="0"/>
              <a:t> </a:t>
            </a:r>
            <a:r>
              <a:rPr lang="en-GB" sz="2000" dirty="0" err="1"/>
              <a:t>koristi</a:t>
            </a:r>
            <a:r>
              <a:rPr lang="en-GB" sz="2000" dirty="0"/>
              <a:t> za </a:t>
            </a:r>
            <a:r>
              <a:rPr lang="en-GB" sz="2000" dirty="0" err="1"/>
              <a:t>člana</a:t>
            </a:r>
            <a:r>
              <a:rPr lang="en-GB" sz="20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E534-50B4-2985-6ED6-E209D8C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16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2A83192-D8B3-F669-261A-C97488B06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05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86F5-2E09-91A0-ECDC-A356EDB1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9960-9568-4C75-AE1A-C0A9527F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Dokumenti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4D70A-53B8-BFC5-90D0-230D77A8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err="1"/>
              <a:t>Što</a:t>
            </a:r>
            <a:r>
              <a:rPr lang="en-GB" sz="2000" b="1" dirty="0"/>
              <a:t> </a:t>
            </a:r>
            <a:r>
              <a:rPr lang="en-GB" sz="2000" b="1" dirty="0" err="1"/>
              <a:t>nam</a:t>
            </a:r>
            <a:r>
              <a:rPr lang="en-GB" sz="2000" b="1" dirty="0"/>
              <a:t> </a:t>
            </a:r>
            <a:r>
              <a:rPr lang="en-GB" sz="2000" b="1" dirty="0" err="1"/>
              <a:t>ovdje</a:t>
            </a:r>
            <a:r>
              <a:rPr lang="en-GB" sz="2000" b="1" dirty="0"/>
              <a:t> </a:t>
            </a:r>
            <a:r>
              <a:rPr lang="en-GB" sz="2000" b="1" dirty="0" err="1"/>
              <a:t>nedostaje</a:t>
            </a:r>
            <a:r>
              <a:rPr lang="en-GB" sz="2000" b="1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5D77-1B3B-FE96-615A-41EFBA71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17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6FC2EDA-ED70-9371-FF0F-2144E7313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5" name="Picture 4" descr="A close-up of a phone number&#10;&#10;AI-generated content may be incorrect.">
            <a:extLst>
              <a:ext uri="{FF2B5EF4-FFF2-40B4-BE49-F238E27FC236}">
                <a16:creationId xmlns:a16="http://schemas.microsoft.com/office/drawing/2014/main" id="{6582922B-F77C-D670-49A7-FC28B5D6C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1" y="2353469"/>
            <a:ext cx="7772400" cy="19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179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C971-8B1A-026B-1CDC-110FEF2EE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9783-3F9A-38F6-A18E-4BF40D6C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Dokumenti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DACB-4F30-9C2C-32B0-610419C87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“Kako </a:t>
            </a:r>
            <a:r>
              <a:rPr lang="en-GB" sz="2000" dirty="0" err="1"/>
              <a:t>ispuniti</a:t>
            </a:r>
            <a:r>
              <a:rPr lang="en-GB" sz="2000" dirty="0"/>
              <a:t>” u 3 </a:t>
            </a:r>
            <a:r>
              <a:rPr lang="en-GB" sz="2000" dirty="0" err="1"/>
              <a:t>koraka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1. </a:t>
            </a:r>
            <a:r>
              <a:rPr lang="en-GB" sz="2000" b="1" dirty="0" err="1"/>
              <a:t>Preuzmite</a:t>
            </a:r>
            <a:r>
              <a:rPr lang="en-GB" sz="2000" b="1" dirty="0"/>
              <a:t> </a:t>
            </a:r>
            <a:r>
              <a:rPr lang="en-GB" sz="2000" b="1" dirty="0" err="1"/>
              <a:t>obrazac</a:t>
            </a:r>
            <a:r>
              <a:rPr lang="en-GB" sz="2000" dirty="0"/>
              <a:t> (PDF/DOC)</a:t>
            </a:r>
          </a:p>
          <a:p>
            <a:r>
              <a:rPr lang="en-GB" sz="2000" b="1" dirty="0"/>
              <a:t>2. </a:t>
            </a:r>
            <a:r>
              <a:rPr lang="en-GB" sz="2000" b="1" dirty="0" err="1"/>
              <a:t>Ispunite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potpišite</a:t>
            </a:r>
            <a:r>
              <a:rPr lang="en-GB" sz="2000" dirty="0"/>
              <a:t> (</a:t>
            </a:r>
            <a:r>
              <a:rPr lang="en-GB" sz="2000" dirty="0" err="1"/>
              <a:t>ručno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digitalno</a:t>
            </a:r>
            <a:r>
              <a:rPr lang="en-GB" sz="2000" dirty="0"/>
              <a:t>)</a:t>
            </a:r>
          </a:p>
          <a:p>
            <a:r>
              <a:rPr lang="en-GB" sz="2000" b="1" dirty="0"/>
              <a:t>3. </a:t>
            </a:r>
            <a:r>
              <a:rPr lang="en-GB" sz="2000" b="1" dirty="0" err="1"/>
              <a:t>Pošaljite</a:t>
            </a: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41EB-2150-B83F-E28E-E110027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18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F8B6883-A6DB-30D3-BDCA-437FC2078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38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6C9D-3993-FA2B-B74D-7F6048793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D5FD-8EED-5636-8965-1D2E5AEF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Zadatak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F161-E399-9963-0428-6924921D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 err="1"/>
              <a:t>Financijska</a:t>
            </a:r>
            <a:r>
              <a:rPr lang="en-GB" sz="2000" b="1" dirty="0"/>
              <a:t> </a:t>
            </a:r>
            <a:r>
              <a:rPr lang="en-GB" sz="2000" b="1" dirty="0" err="1"/>
              <a:t>sigurnost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dohvat</a:t>
            </a:r>
            <a:r>
              <a:rPr lang="en-GB" sz="2000" b="1" dirty="0"/>
              <a:t> </a:t>
            </a:r>
            <a:r>
              <a:rPr lang="en-GB" sz="2000" b="1" dirty="0" err="1"/>
              <a:t>ruke</a:t>
            </a:r>
            <a:r>
              <a:rPr lang="en-GB" sz="2000" b="1" dirty="0"/>
              <a:t>: INAŠ – </a:t>
            </a:r>
            <a:r>
              <a:rPr lang="en-GB" sz="2000" b="1" dirty="0" err="1"/>
              <a:t>Vaš</a:t>
            </a:r>
            <a:r>
              <a:rPr lang="en-GB" sz="2000" b="1" dirty="0"/>
              <a:t> partner u </a:t>
            </a:r>
            <a:r>
              <a:rPr lang="en-GB" sz="2000" b="1" dirty="0" err="1"/>
              <a:t>svakoj</a:t>
            </a:r>
            <a:r>
              <a:rPr lang="en-GB" sz="2000" b="1" dirty="0"/>
              <a:t> </a:t>
            </a:r>
            <a:r>
              <a:rPr lang="en-GB" sz="2000" b="1" dirty="0" err="1"/>
              <a:t>situaciji</a:t>
            </a: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Ostvarite</a:t>
            </a:r>
            <a:r>
              <a:rPr lang="en-GB" sz="2000" dirty="0"/>
              <a:t> </a:t>
            </a:r>
            <a:r>
              <a:rPr lang="en-GB" sz="2000" dirty="0" err="1"/>
              <a:t>pravo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b="1" dirty="0" err="1"/>
              <a:t>beskamatnu</a:t>
            </a:r>
            <a:r>
              <a:rPr lang="en-GB" sz="2000" b="1" dirty="0"/>
              <a:t> </a:t>
            </a:r>
            <a:r>
              <a:rPr lang="en-GB" sz="2000" b="1" dirty="0" err="1"/>
              <a:t>pozajmicu</a:t>
            </a:r>
            <a:r>
              <a:rPr lang="en-GB" sz="2000" dirty="0"/>
              <a:t> u </a:t>
            </a:r>
            <a:r>
              <a:rPr lang="en-GB" sz="2000" dirty="0" err="1"/>
              <a:t>iznosu</a:t>
            </a:r>
            <a:r>
              <a:rPr lang="en-GB" sz="2000" dirty="0"/>
              <a:t> do 800 EUR-a, s </a:t>
            </a:r>
            <a:r>
              <a:rPr lang="en-GB" sz="2000" dirty="0" err="1"/>
              <a:t>fleksibilnim</a:t>
            </a:r>
            <a:r>
              <a:rPr lang="en-GB" sz="2000" dirty="0"/>
              <a:t> </a:t>
            </a:r>
            <a:r>
              <a:rPr lang="en-GB" sz="2000" dirty="0" err="1"/>
              <a:t>rokom</a:t>
            </a:r>
            <a:r>
              <a:rPr lang="en-GB" sz="2000" dirty="0"/>
              <a:t> </a:t>
            </a:r>
            <a:r>
              <a:rPr lang="en-GB" sz="2000" dirty="0" err="1"/>
              <a:t>otplate</a:t>
            </a:r>
            <a:r>
              <a:rPr lang="en-GB" sz="2000" dirty="0"/>
              <a:t> do 10 rata. </a:t>
            </a:r>
            <a:r>
              <a:rPr lang="en-GB" sz="2000" dirty="0" err="1"/>
              <a:t>Zahvaljujući</a:t>
            </a:r>
            <a:r>
              <a:rPr lang="en-GB" sz="2000" dirty="0"/>
              <a:t> </a:t>
            </a:r>
            <a:r>
              <a:rPr lang="en-GB" sz="2000" dirty="0" err="1"/>
              <a:t>našem</a:t>
            </a:r>
            <a:r>
              <a:rPr lang="en-GB" sz="2000" dirty="0"/>
              <a:t> </a:t>
            </a:r>
            <a:r>
              <a:rPr lang="en-GB" sz="2000" dirty="0" err="1"/>
              <a:t>stabilnom</a:t>
            </a:r>
            <a:r>
              <a:rPr lang="en-GB" sz="2000" dirty="0"/>
              <a:t> fondu, </a:t>
            </a:r>
            <a:r>
              <a:rPr lang="en-GB" sz="2000" dirty="0" err="1"/>
              <a:t>poznati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po </a:t>
            </a:r>
            <a:r>
              <a:rPr lang="en-GB" sz="2000" b="1" dirty="0" err="1"/>
              <a:t>iznimno</a:t>
            </a:r>
            <a:r>
              <a:rPr lang="en-GB" sz="2000" b="1" dirty="0"/>
              <a:t> </a:t>
            </a:r>
            <a:r>
              <a:rPr lang="en-GB" sz="2000" b="1" dirty="0" err="1"/>
              <a:t>brzoj</a:t>
            </a:r>
            <a:r>
              <a:rPr lang="en-GB" sz="2000" b="1" dirty="0"/>
              <a:t> </a:t>
            </a:r>
            <a:r>
              <a:rPr lang="en-GB" sz="2000" b="1" dirty="0" err="1"/>
              <a:t>isplati</a:t>
            </a:r>
            <a:r>
              <a:rPr lang="en-GB" sz="2000" dirty="0"/>
              <a:t> – </a:t>
            </a:r>
            <a:r>
              <a:rPr lang="en-GB" sz="2000" dirty="0" err="1"/>
              <a:t>pozajmice</a:t>
            </a:r>
            <a:r>
              <a:rPr lang="en-GB" sz="2000" dirty="0"/>
              <a:t> se </a:t>
            </a:r>
            <a:r>
              <a:rPr lang="en-GB" sz="2000" dirty="0" err="1"/>
              <a:t>odobravaju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isplaćuju</a:t>
            </a:r>
            <a:r>
              <a:rPr lang="en-GB" sz="2000" dirty="0"/>
              <a:t> </a:t>
            </a:r>
            <a:r>
              <a:rPr lang="en-GB" sz="2000" dirty="0" err="1"/>
              <a:t>već</a:t>
            </a:r>
            <a:r>
              <a:rPr lang="en-GB" sz="2000" dirty="0"/>
              <a:t> u </a:t>
            </a:r>
            <a:r>
              <a:rPr lang="en-GB" sz="2000" dirty="0" err="1"/>
              <a:t>istom</a:t>
            </a:r>
            <a:r>
              <a:rPr lang="en-GB" sz="2000" dirty="0"/>
              <a:t> </a:t>
            </a:r>
            <a:r>
              <a:rPr lang="en-GB" sz="2000" dirty="0" err="1"/>
              <a:t>tjednu</a:t>
            </a:r>
            <a:r>
              <a:rPr lang="en-GB" sz="2000" dirty="0"/>
              <a:t>!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Odgovorite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/>
              <a:t>a) Koji je </a:t>
            </a:r>
            <a:r>
              <a:rPr lang="en-GB" sz="2000" dirty="0" err="1"/>
              <a:t>glavni</a:t>
            </a:r>
            <a:r>
              <a:rPr lang="en-GB" sz="2000" dirty="0"/>
              <a:t> benefit?</a:t>
            </a:r>
          </a:p>
          <a:p>
            <a:pPr marL="0" indent="0">
              <a:buNone/>
            </a:pPr>
            <a:r>
              <a:rPr lang="en-GB" sz="2000" dirty="0"/>
              <a:t>b) </a:t>
            </a:r>
            <a:r>
              <a:rPr lang="en-GB" sz="2000" dirty="0" err="1"/>
              <a:t>Kakav</a:t>
            </a:r>
            <a:r>
              <a:rPr lang="en-GB" sz="2000" dirty="0"/>
              <a:t> ton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stil</a:t>
            </a:r>
            <a:r>
              <a:rPr lang="en-GB" sz="2000" dirty="0"/>
              <a:t>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ove</a:t>
            </a:r>
            <a:r>
              <a:rPr lang="en-GB" sz="2000" dirty="0"/>
              <a:t> </a:t>
            </a:r>
            <a:r>
              <a:rPr lang="en-GB" sz="2000" dirty="0" err="1"/>
              <a:t>poruke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r>
              <a:rPr lang="en-GB" sz="2000" dirty="0"/>
              <a:t>c) Kako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napisali</a:t>
            </a:r>
            <a:r>
              <a:rPr lang="en-GB" sz="2000" dirty="0"/>
              <a:t> </a:t>
            </a:r>
            <a:r>
              <a:rPr lang="en-GB" sz="2000" dirty="0" err="1"/>
              <a:t>naslov</a:t>
            </a:r>
            <a:r>
              <a:rPr lang="en-GB" sz="2000" dirty="0"/>
              <a:t> za </a:t>
            </a:r>
            <a:r>
              <a:rPr lang="en-GB" sz="2000" dirty="0" err="1"/>
              <a:t>pozajmicu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prvi</a:t>
            </a:r>
            <a:r>
              <a:rPr lang="en-GB" sz="2000" dirty="0"/>
              <a:t> </a:t>
            </a:r>
            <a:r>
              <a:rPr lang="en-GB" sz="2000" dirty="0" err="1"/>
              <a:t>odlomak</a:t>
            </a:r>
            <a:r>
              <a:rPr lang="en-GB" sz="2000" dirty="0"/>
              <a:t> </a:t>
            </a:r>
            <a:r>
              <a:rPr lang="en-GB" sz="2000" dirty="0" err="1"/>
              <a:t>tako</a:t>
            </a:r>
            <a:r>
              <a:rPr lang="en-GB" sz="2000" dirty="0"/>
              <a:t> da </a:t>
            </a:r>
            <a:r>
              <a:rPr lang="en-GB" sz="2000" dirty="0" err="1"/>
              <a:t>odmah</a:t>
            </a:r>
            <a:r>
              <a:rPr lang="en-GB" sz="2000" dirty="0"/>
              <a:t> </a:t>
            </a:r>
            <a:r>
              <a:rPr lang="en-GB" sz="2000" dirty="0" err="1"/>
              <a:t>bude</a:t>
            </a:r>
            <a:r>
              <a:rPr lang="en-GB" sz="2000" dirty="0"/>
              <a:t> </a:t>
            </a:r>
            <a:r>
              <a:rPr lang="en-GB" sz="2000" dirty="0" err="1"/>
              <a:t>jasno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dobivate</a:t>
            </a:r>
            <a:r>
              <a:rPr lang="en-GB" sz="2000" dirty="0"/>
              <a:t>? </a:t>
            </a:r>
          </a:p>
          <a:p>
            <a:r>
              <a:rPr lang="en-GB" sz="2000" dirty="0" err="1"/>
              <a:t>Tko</a:t>
            </a:r>
            <a:r>
              <a:rPr lang="en-GB" sz="2000" dirty="0"/>
              <a:t>? </a:t>
            </a:r>
          </a:p>
          <a:p>
            <a:r>
              <a:rPr lang="en-GB" sz="2000" dirty="0"/>
              <a:t>Kako?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41CF-74C8-4D91-A347-152203EF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19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30EDBAE-DF0F-556D-4233-C38173CD6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80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6181-29A2-5834-3885-E817E0D5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AF1E-C430-ABC4-2BE6-41025746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 dirty="0">
                <a:latin typeface="+mn-lt"/>
              </a:rPr>
              <a:t>SADRŽAJ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83DBF-EC56-DDA4-5453-5088520C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/>
              <a:t>KAKO SE POZICIONIRATI U “DIGITALNOJ DŽUNGLI”</a:t>
            </a:r>
          </a:p>
          <a:p>
            <a:r>
              <a:rPr lang="en-GB" sz="2000" dirty="0"/>
              <a:t>KANALI ZA BOLJU KOMUNIKACIJU</a:t>
            </a:r>
          </a:p>
          <a:p>
            <a:r>
              <a:rPr lang="en-GB" sz="2000" dirty="0"/>
              <a:t>KAKO DA ONO ŠTO RADIMO LJUDI ZAISTA VIDE, RAZUMIJU I OSJETE</a:t>
            </a:r>
          </a:p>
          <a:p>
            <a:r>
              <a:rPr lang="en-GB" sz="2000"/>
              <a:t>KOJI TON KORISTITI NA KOJEM KANALU</a:t>
            </a:r>
            <a:endParaRPr lang="en-GB" sz="2000" dirty="0"/>
          </a:p>
          <a:p>
            <a:r>
              <a:rPr lang="en-GB" sz="2000" dirty="0"/>
              <a:t>ŠTO MOŽEMO ODMAH POBOLJŠATI NA WEBU</a:t>
            </a:r>
          </a:p>
          <a:p>
            <a:r>
              <a:rPr lang="en-GB" sz="2000" dirty="0"/>
              <a:t>ZADATAK</a:t>
            </a:r>
          </a:p>
          <a:p>
            <a:endParaRPr lang="en-GB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FCD0-EA2D-DA5B-53E2-5B339A8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050A9BA-BB82-97CC-39E1-D5E7200C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48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D64C6-515D-2A43-4CB9-628A01B9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58AC-3A90-8D0F-D447-89E66C3D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Zadatak</a:t>
            </a:r>
            <a:r>
              <a:rPr lang="en-GB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FB51-793F-DFBF-39B8-3E9CE67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20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BA04EB9-5A76-EB91-5F1F-0AF1AC763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03448C-C55F-A5B3-F79A-5AA6249A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a) </a:t>
            </a:r>
            <a:r>
              <a:rPr lang="en-GB" sz="2400" b="1" dirty="0" err="1"/>
              <a:t>Glavna</a:t>
            </a:r>
            <a:r>
              <a:rPr lang="en-GB" sz="2400" b="1" dirty="0"/>
              <a:t> </a:t>
            </a:r>
            <a:r>
              <a:rPr lang="en-GB" sz="2400" b="1" dirty="0" err="1"/>
              <a:t>korist</a:t>
            </a:r>
            <a:r>
              <a:rPr lang="en-GB" sz="2400" b="1" dirty="0"/>
              <a:t> </a:t>
            </a:r>
            <a:r>
              <a:rPr lang="en-GB" sz="2400" dirty="0"/>
              <a:t>→ </a:t>
            </a:r>
            <a:r>
              <a:rPr lang="en-GB" sz="2400" dirty="0" err="1"/>
              <a:t>Beskamatna</a:t>
            </a:r>
            <a:r>
              <a:rPr lang="en-GB" sz="2400" dirty="0"/>
              <a:t> </a:t>
            </a:r>
            <a:r>
              <a:rPr lang="en-GB" sz="2400" dirty="0" err="1"/>
              <a:t>pozajmica</a:t>
            </a:r>
            <a:r>
              <a:rPr lang="en-GB" sz="2400" dirty="0"/>
              <a:t> do 800 € + </a:t>
            </a:r>
            <a:r>
              <a:rPr lang="en-GB" sz="2400" dirty="0" err="1"/>
              <a:t>brza</a:t>
            </a:r>
            <a:r>
              <a:rPr lang="en-GB" sz="2400" dirty="0"/>
              <a:t> </a:t>
            </a:r>
            <a:r>
              <a:rPr lang="en-GB" sz="2400" dirty="0" err="1"/>
              <a:t>isplata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b) </a:t>
            </a:r>
            <a:r>
              <a:rPr lang="en-GB" sz="2400" b="1" dirty="0"/>
              <a:t>Ton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stil</a:t>
            </a:r>
            <a:r>
              <a:rPr lang="en-GB" sz="2400" b="1" dirty="0"/>
              <a:t> </a:t>
            </a:r>
            <a:r>
              <a:rPr lang="en-GB" sz="2400" b="1" dirty="0" err="1"/>
              <a:t>poruke</a:t>
            </a:r>
            <a:r>
              <a:rPr lang="en-GB" sz="2400" b="1" dirty="0"/>
              <a:t>? </a:t>
            </a:r>
            <a:r>
              <a:rPr lang="en-GB" sz="2400" dirty="0"/>
              <a:t>→ </a:t>
            </a:r>
            <a:r>
              <a:rPr lang="en-GB" sz="2400" dirty="0" err="1"/>
              <a:t>Institucionalan</a:t>
            </a:r>
            <a:r>
              <a:rPr lang="en-GB" sz="2400" dirty="0"/>
              <a:t>: “</a:t>
            </a:r>
            <a:r>
              <a:rPr lang="en-GB" sz="2400" dirty="0" err="1"/>
              <a:t>ostvarite</a:t>
            </a:r>
            <a:r>
              <a:rPr lang="en-GB" sz="2400" dirty="0"/>
              <a:t> </a:t>
            </a:r>
            <a:r>
              <a:rPr lang="en-GB" sz="2400" dirty="0" err="1"/>
              <a:t>pravo</a:t>
            </a:r>
            <a:r>
              <a:rPr lang="en-GB" sz="2400" dirty="0"/>
              <a:t>”, “</a:t>
            </a:r>
            <a:r>
              <a:rPr lang="en-GB" sz="2400" dirty="0" err="1"/>
              <a:t>poznati</a:t>
            </a:r>
            <a:r>
              <a:rPr lang="en-GB" sz="2400" dirty="0"/>
              <a:t> </a:t>
            </a:r>
            <a:r>
              <a:rPr lang="en-GB" sz="2400" dirty="0" err="1"/>
              <a:t>smo</a:t>
            </a:r>
            <a:r>
              <a:rPr lang="en-GB" sz="2400" dirty="0"/>
              <a:t>” → </a:t>
            </a:r>
            <a:r>
              <a:rPr lang="en-GB" sz="2400" dirty="0" err="1"/>
              <a:t>Fokusiran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organizaciju</a:t>
            </a:r>
            <a:r>
              <a:rPr lang="en-GB" sz="2400" dirty="0"/>
              <a:t>, ne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člana</a:t>
            </a:r>
            <a:r>
              <a:rPr lang="en-GB" sz="2400" dirty="0"/>
              <a:t> → </a:t>
            </a:r>
            <a:r>
              <a:rPr lang="en-GB" sz="2400" dirty="0" err="1"/>
              <a:t>Rečenice</a:t>
            </a:r>
            <a:r>
              <a:rPr lang="en-GB" sz="2400" dirty="0"/>
              <a:t> </a:t>
            </a:r>
            <a:r>
              <a:rPr lang="en-GB" sz="2400" dirty="0" err="1"/>
              <a:t>duge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formalne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c) </a:t>
            </a:r>
            <a:r>
              <a:rPr lang="en-GB" sz="2400" b="1" dirty="0" err="1"/>
              <a:t>Što</a:t>
            </a:r>
            <a:r>
              <a:rPr lang="en-GB" sz="2400" b="1" dirty="0"/>
              <a:t> </a:t>
            </a:r>
            <a:r>
              <a:rPr lang="en-GB" sz="2400" b="1" dirty="0" err="1"/>
              <a:t>treba</a:t>
            </a:r>
            <a:r>
              <a:rPr lang="en-GB" sz="2400" b="1" dirty="0"/>
              <a:t> </a:t>
            </a:r>
            <a:r>
              <a:rPr lang="en-GB" sz="2400" b="1" dirty="0" err="1"/>
              <a:t>promijeniti</a:t>
            </a:r>
            <a:r>
              <a:rPr lang="en-GB" sz="2400" b="1" dirty="0"/>
              <a:t>?</a:t>
            </a:r>
          </a:p>
          <a:p>
            <a:r>
              <a:rPr lang="en-GB" sz="2400" dirty="0" err="1"/>
              <a:t>Govoriti</a:t>
            </a:r>
            <a:r>
              <a:rPr lang="en-GB" sz="2400" dirty="0"/>
              <a:t> </a:t>
            </a:r>
            <a:r>
              <a:rPr lang="en-GB" sz="2400" dirty="0" err="1"/>
              <a:t>direktno</a:t>
            </a:r>
            <a:r>
              <a:rPr lang="en-GB" sz="2400" dirty="0"/>
              <a:t> </a:t>
            </a:r>
            <a:r>
              <a:rPr lang="en-GB" sz="2400" dirty="0" err="1"/>
              <a:t>članu</a:t>
            </a:r>
            <a:endParaRPr lang="en-GB" sz="2400" dirty="0"/>
          </a:p>
          <a:p>
            <a:r>
              <a:rPr lang="en-GB" sz="2400" dirty="0"/>
              <a:t>U </a:t>
            </a:r>
            <a:r>
              <a:rPr lang="en-GB" sz="2400" dirty="0" err="1"/>
              <a:t>prvoj</a:t>
            </a:r>
            <a:r>
              <a:rPr lang="en-GB" sz="2400" dirty="0"/>
              <a:t> </a:t>
            </a:r>
            <a:r>
              <a:rPr lang="en-GB" sz="2400" dirty="0" err="1"/>
              <a:t>rečenici</a:t>
            </a:r>
            <a:r>
              <a:rPr lang="en-GB" sz="2400" dirty="0"/>
              <a:t> </a:t>
            </a:r>
            <a:r>
              <a:rPr lang="en-GB" sz="2400" dirty="0" err="1"/>
              <a:t>reći</a:t>
            </a:r>
            <a:r>
              <a:rPr lang="en-GB" sz="2400" dirty="0"/>
              <a:t> </a:t>
            </a:r>
            <a:r>
              <a:rPr lang="en-GB" sz="2400" dirty="0" err="1"/>
              <a:t>korisnu</a:t>
            </a:r>
            <a:r>
              <a:rPr lang="en-GB" sz="2400" dirty="0"/>
              <a:t> </a:t>
            </a:r>
            <a:r>
              <a:rPr lang="en-GB" sz="2400" dirty="0" err="1"/>
              <a:t>stvar</a:t>
            </a:r>
            <a:endParaRPr lang="en-GB" sz="2400" dirty="0"/>
          </a:p>
          <a:p>
            <a:r>
              <a:rPr lang="en-GB" sz="2400" dirty="0" err="1"/>
              <a:t>Kratke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jasne</a:t>
            </a:r>
            <a:r>
              <a:rPr lang="en-GB" sz="2400" dirty="0"/>
              <a:t> </a:t>
            </a:r>
            <a:r>
              <a:rPr lang="en-GB" sz="2400" dirty="0" err="1"/>
              <a:t>fraze</a:t>
            </a:r>
            <a:endParaRPr lang="en-GB" sz="2400" dirty="0"/>
          </a:p>
          <a:p>
            <a:r>
              <a:rPr lang="en-GB" sz="2400" dirty="0" err="1"/>
              <a:t>Konkretna</a:t>
            </a:r>
            <a:r>
              <a:rPr lang="en-GB" sz="2400" dirty="0"/>
              <a:t> </a:t>
            </a:r>
            <a:r>
              <a:rPr lang="en-GB" sz="2400" dirty="0" err="1"/>
              <a:t>radnja</a:t>
            </a:r>
            <a:r>
              <a:rPr lang="en-GB" sz="2400" dirty="0"/>
              <a:t> </a:t>
            </a:r>
            <a:r>
              <a:rPr lang="en-GB" sz="2400" dirty="0" err="1"/>
              <a:t>koju</a:t>
            </a:r>
            <a:r>
              <a:rPr lang="en-GB" sz="2400" dirty="0"/>
              <a:t> </a:t>
            </a:r>
            <a:r>
              <a:rPr lang="en-GB" sz="2400" dirty="0" err="1"/>
              <a:t>osoba</a:t>
            </a:r>
            <a:r>
              <a:rPr lang="en-GB" sz="2400" dirty="0"/>
              <a:t> </a:t>
            </a:r>
            <a:r>
              <a:rPr lang="en-GB" sz="2400" dirty="0" err="1"/>
              <a:t>može</a:t>
            </a:r>
            <a:r>
              <a:rPr lang="en-GB" sz="2400" dirty="0"/>
              <a:t> </a:t>
            </a:r>
            <a:r>
              <a:rPr lang="en-GB" sz="2400" dirty="0" err="1"/>
              <a:t>odmah</a:t>
            </a:r>
            <a:r>
              <a:rPr lang="en-GB" sz="2400" dirty="0"/>
              <a:t> </a:t>
            </a:r>
            <a:r>
              <a:rPr lang="en-GB" sz="2400" dirty="0" err="1"/>
              <a:t>napraviti</a:t>
            </a:r>
            <a:endParaRPr lang="en-GB" sz="2400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844678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7ED71-69CE-9CD8-3CD1-BD3A3B112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F282-5F79-DDA1-FA7E-6FE78344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poruka</a:t>
            </a:r>
            <a:r>
              <a:rPr lang="en-GB" dirty="0"/>
              <a:t> mora </a:t>
            </a:r>
            <a:r>
              <a:rPr lang="en-GB" dirty="0" err="1"/>
              <a:t>imati</a:t>
            </a:r>
            <a:r>
              <a:rPr lang="en-GB" dirty="0"/>
              <a:t> KORIST za </a:t>
            </a:r>
            <a:r>
              <a:rPr lang="en-GB" dirty="0" err="1"/>
              <a:t>člana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5A3007-98CA-E440-000E-301A8D840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33582"/>
              </p:ext>
            </p:extLst>
          </p:nvPr>
        </p:nvGraphicFramePr>
        <p:xfrm>
          <a:off x="606425" y="1537706"/>
          <a:ext cx="10979150" cy="2938250"/>
        </p:xfrm>
        <a:graphic>
          <a:graphicData uri="http://schemas.openxmlformats.org/drawingml/2006/table">
            <a:tbl>
              <a:tblPr/>
              <a:tblGrid>
                <a:gridCol w="5489575">
                  <a:extLst>
                    <a:ext uri="{9D8B030D-6E8A-4147-A177-3AD203B41FA5}">
                      <a16:colId xmlns:a16="http://schemas.microsoft.com/office/drawing/2014/main" val="607543368"/>
                    </a:ext>
                  </a:extLst>
                </a:gridCol>
                <a:gridCol w="5489575">
                  <a:extLst>
                    <a:ext uri="{9D8B030D-6E8A-4147-A177-3AD203B41FA5}">
                      <a16:colId xmlns:a16="http://schemas.microsoft.com/office/drawing/2014/main" val="382398590"/>
                    </a:ext>
                  </a:extLst>
                </a:gridCol>
              </a:tblGrid>
              <a:tr h="587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 err="1"/>
                        <a:t>Staro</a:t>
                      </a:r>
                      <a:endParaRPr lang="en-GB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Novo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27673"/>
                  </a:ext>
                </a:extLst>
              </a:tr>
              <a:tr h="587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Fokus na organizaciju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/>
                        <a:t>Fokus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člana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191622"/>
                  </a:ext>
                </a:extLst>
              </a:tr>
              <a:tr h="587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Dugo, u pasivu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Kratko i aktivno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382296"/>
                  </a:ext>
                </a:extLst>
              </a:tr>
              <a:tr h="587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“Ostvarite pravo…”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“</a:t>
                      </a:r>
                      <a:r>
                        <a:rPr lang="en-GB" dirty="0" err="1"/>
                        <a:t>Možete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dobiti</a:t>
                      </a:r>
                      <a:r>
                        <a:rPr lang="en-GB" dirty="0"/>
                        <a:t>…”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741627"/>
                  </a:ext>
                </a:extLst>
              </a:tr>
              <a:tr h="587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Bez jasne radnje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Jasan </a:t>
                      </a:r>
                      <a:r>
                        <a:rPr lang="en-GB" dirty="0" err="1"/>
                        <a:t>poziv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akciju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09386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FD62-9244-F777-8F54-9ED6157B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21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47A3F04-DE90-CA63-0D40-40375FF91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07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3FC9-EAAF-1B71-21B1-D899DBB6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E278A13-58B1-D089-B81C-3F088FA1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91" y="3099021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8EB8AF-80DF-ABEB-8EAD-307F399E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428" y="794479"/>
            <a:ext cx="7246625" cy="4557010"/>
          </a:xfrm>
        </p:spPr>
        <p:txBody>
          <a:bodyPr rtlCol="0" anchor="t"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hr-HR" sz="2000" dirty="0" err="1"/>
              <a:t>Hrabenko</a:t>
            </a:r>
            <a:r>
              <a:rPr lang="hr-HR" sz="2000" dirty="0"/>
              <a:t>, Y. (2023). Face-to-Face </a:t>
            </a:r>
            <a:r>
              <a:rPr lang="hr-HR" sz="2000" dirty="0" err="1"/>
              <a:t>versus</a:t>
            </a:r>
            <a:r>
              <a:rPr lang="hr-HR" sz="2000" dirty="0"/>
              <a:t> Digital </a:t>
            </a:r>
            <a:r>
              <a:rPr lang="hr-HR" sz="2000" dirty="0" err="1"/>
              <a:t>Communication</a:t>
            </a:r>
            <a:r>
              <a:rPr lang="hr-HR" sz="2000" dirty="0"/>
              <a:t> </a:t>
            </a:r>
            <a:r>
              <a:rPr lang="hr-HR" sz="2000" dirty="0" err="1"/>
              <a:t>Channels</a:t>
            </a:r>
            <a:r>
              <a:rPr lang="hr-HR" sz="2000" dirty="0"/>
              <a:t>.</a:t>
            </a:r>
          </a:p>
          <a:p>
            <a:pPr>
              <a:spcAft>
                <a:spcPts val="800"/>
              </a:spcAft>
            </a:pPr>
            <a:r>
              <a:rPr lang="hr-HR" sz="2000" dirty="0" err="1"/>
              <a:t>Carneiro</a:t>
            </a:r>
            <a:r>
              <a:rPr lang="hr-HR" sz="2000" dirty="0"/>
              <a:t>, B. (2022). Digital </a:t>
            </a:r>
            <a:r>
              <a:rPr lang="hr-HR" sz="2000" dirty="0" err="1"/>
              <a:t>unionism</a:t>
            </a:r>
            <a:r>
              <a:rPr lang="hr-HR" sz="2000" dirty="0"/>
              <a:t> as a </a:t>
            </a:r>
            <a:r>
              <a:rPr lang="hr-HR" sz="2000" dirty="0" err="1"/>
              <a:t>renewal</a:t>
            </a:r>
            <a:r>
              <a:rPr lang="hr-HR" sz="2000" dirty="0"/>
              <a:t> </a:t>
            </a:r>
            <a:r>
              <a:rPr lang="hr-HR" sz="2000" dirty="0" err="1"/>
              <a:t>strategy</a:t>
            </a:r>
            <a:r>
              <a:rPr lang="hr-HR" sz="2000" dirty="0"/>
              <a:t>? </a:t>
            </a:r>
            <a:r>
              <a:rPr lang="hr-HR" sz="2000" dirty="0" err="1"/>
              <a:t>Social</a:t>
            </a:r>
            <a:r>
              <a:rPr lang="hr-HR" sz="2000" dirty="0"/>
              <a:t> </a:t>
            </a:r>
            <a:r>
              <a:rPr lang="hr-HR" sz="2000" dirty="0" err="1"/>
              <a:t>media</a:t>
            </a:r>
            <a:r>
              <a:rPr lang="hr-HR" sz="2000" dirty="0"/>
              <a:t> use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trade</a:t>
            </a:r>
            <a:r>
              <a:rPr lang="hr-HR" sz="2000" dirty="0"/>
              <a:t> </a:t>
            </a:r>
            <a:r>
              <a:rPr lang="hr-HR" sz="2000" dirty="0" err="1"/>
              <a:t>unions</a:t>
            </a:r>
            <a:r>
              <a:rPr lang="hr-HR" sz="2000" dirty="0"/>
              <a:t>.</a:t>
            </a:r>
          </a:p>
          <a:p>
            <a:pPr>
              <a:spcAft>
                <a:spcPts val="800"/>
              </a:spcAft>
            </a:pPr>
            <a:r>
              <a:rPr lang="hr-HR" sz="2000" dirty="0"/>
              <a:t>Sánchez, M. A. (2024). </a:t>
            </a:r>
            <a:r>
              <a:rPr lang="hr-HR" sz="2000" dirty="0" err="1"/>
              <a:t>Communication</a:t>
            </a:r>
            <a:r>
              <a:rPr lang="hr-HR" sz="2000" dirty="0"/>
              <a:t> </a:t>
            </a:r>
            <a:r>
              <a:rPr lang="hr-HR" sz="2000" dirty="0" err="1"/>
              <a:t>transformations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digital</a:t>
            </a:r>
            <a:r>
              <a:rPr lang="hr-HR" sz="2000" dirty="0"/>
              <a:t> era.</a:t>
            </a:r>
          </a:p>
          <a:p>
            <a:pPr>
              <a:spcAft>
                <a:spcPts val="800"/>
              </a:spcAft>
            </a:pPr>
            <a:r>
              <a:rPr lang="hr-HR" sz="2000" dirty="0"/>
              <a:t>Umoren, P. &amp; Prince </a:t>
            </a:r>
            <a:r>
              <a:rPr lang="hr-HR" sz="2000" dirty="0" err="1"/>
              <a:t>Ukpe</a:t>
            </a:r>
            <a:r>
              <a:rPr lang="hr-HR" sz="2000" dirty="0"/>
              <a:t>, A. (2025). Digital </a:t>
            </a:r>
            <a:r>
              <a:rPr lang="hr-HR" sz="2000" dirty="0" err="1"/>
              <a:t>Communication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Organizations</a:t>
            </a:r>
            <a:r>
              <a:rPr lang="hr-HR" sz="2000" dirty="0"/>
              <a:t>: </a:t>
            </a:r>
            <a:r>
              <a:rPr lang="hr-HR" sz="2000" dirty="0" err="1"/>
              <a:t>Trends</a:t>
            </a:r>
            <a:r>
              <a:rPr lang="hr-HR" sz="2000" dirty="0"/>
              <a:t>, </a:t>
            </a:r>
            <a:r>
              <a:rPr lang="hr-HR" sz="2000" dirty="0" err="1"/>
              <a:t>Strengths</a:t>
            </a:r>
            <a:r>
              <a:rPr lang="hr-HR" sz="2000" dirty="0"/>
              <a:t>,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Weaknesses</a:t>
            </a:r>
            <a:r>
              <a:rPr lang="hr-HR" sz="2000" dirty="0"/>
              <a:t>.</a:t>
            </a:r>
          </a:p>
          <a:p>
            <a:pPr>
              <a:spcAft>
                <a:spcPts val="800"/>
              </a:spcAft>
            </a:pPr>
            <a:r>
              <a:rPr lang="hr-HR" sz="2000" dirty="0"/>
              <a:t>HR-</a:t>
            </a:r>
            <a:r>
              <a:rPr lang="hr-HR" sz="2000" dirty="0" err="1"/>
              <a:t>Path</a:t>
            </a:r>
            <a:r>
              <a:rPr lang="hr-HR" sz="2000" dirty="0"/>
              <a:t> (2024). </a:t>
            </a:r>
            <a:r>
              <a:rPr lang="hr-HR" sz="2000" dirty="0" err="1"/>
              <a:t>HR’s</a:t>
            </a:r>
            <a:r>
              <a:rPr lang="hr-HR" sz="2000" dirty="0"/>
              <a:t> Tone </a:t>
            </a:r>
            <a:r>
              <a:rPr lang="hr-HR" sz="2000" dirty="0" err="1"/>
              <a:t>Mastery</a:t>
            </a:r>
            <a:r>
              <a:rPr lang="hr-HR" sz="2000" dirty="0"/>
              <a:t>: </a:t>
            </a:r>
            <a:r>
              <a:rPr lang="hr-HR" sz="2000" dirty="0" err="1"/>
              <a:t>Improving</a:t>
            </a:r>
            <a:r>
              <a:rPr lang="hr-HR" sz="2000" dirty="0"/>
              <a:t> Digital </a:t>
            </a:r>
            <a:r>
              <a:rPr lang="hr-HR" sz="2000" dirty="0" err="1"/>
              <a:t>Communication</a:t>
            </a:r>
            <a:r>
              <a:rPr lang="hr-HR" sz="2000" dirty="0"/>
              <a:t> </a:t>
            </a:r>
            <a:r>
              <a:rPr lang="hr-HR" sz="2000" dirty="0" err="1"/>
              <a:t>Skills</a:t>
            </a:r>
            <a:r>
              <a:rPr lang="hr-HR" sz="2000" dirty="0"/>
              <a:t>.</a:t>
            </a:r>
          </a:p>
          <a:p>
            <a:pPr>
              <a:spcAft>
                <a:spcPts val="800"/>
              </a:spcAft>
            </a:pPr>
            <a:r>
              <a:rPr lang="hr-HR" sz="2000" dirty="0" err="1"/>
              <a:t>Union.dev</a:t>
            </a:r>
            <a:r>
              <a:rPr lang="hr-HR" sz="2000" dirty="0"/>
              <a:t> (2024). </a:t>
            </a:r>
            <a:r>
              <a:rPr lang="hr-HR" sz="2000" dirty="0" err="1"/>
              <a:t>Effective</a:t>
            </a:r>
            <a:r>
              <a:rPr lang="hr-HR" sz="2000" dirty="0"/>
              <a:t> Email </a:t>
            </a:r>
            <a:r>
              <a:rPr lang="hr-HR" sz="2000" dirty="0" err="1"/>
              <a:t>Strategies</a:t>
            </a:r>
            <a:r>
              <a:rPr lang="hr-HR" sz="2000" dirty="0"/>
              <a:t> for Union </a:t>
            </a:r>
            <a:r>
              <a:rPr lang="hr-HR" sz="2000" dirty="0" err="1"/>
              <a:t>Engagement</a:t>
            </a:r>
            <a:r>
              <a:rPr lang="hr-HR" sz="2000" dirty="0"/>
              <a:t>.</a:t>
            </a:r>
          </a:p>
          <a:p>
            <a:pPr>
              <a:spcAft>
                <a:spcPts val="800"/>
              </a:spcAft>
            </a:pPr>
            <a:r>
              <a:rPr lang="hr-HR" sz="2000" dirty="0"/>
              <a:t>Costa, H. A. (2021). Digital </a:t>
            </a:r>
            <a:r>
              <a:rPr lang="hr-HR" sz="2000" dirty="0" err="1"/>
              <a:t>communication</a:t>
            </a:r>
            <a:r>
              <a:rPr lang="hr-HR" sz="2000" dirty="0"/>
              <a:t> as a global </a:t>
            </a:r>
            <a:r>
              <a:rPr lang="hr-HR" sz="2000" dirty="0" err="1"/>
              <a:t>challenge</a:t>
            </a:r>
            <a:r>
              <a:rPr lang="hr-HR" sz="2000" dirty="0"/>
              <a:t> for </a:t>
            </a:r>
            <a:r>
              <a:rPr lang="hr-HR" sz="2000" dirty="0" err="1"/>
              <a:t>trade</a:t>
            </a:r>
            <a:r>
              <a:rPr lang="hr-HR" sz="2000" dirty="0"/>
              <a:t> </a:t>
            </a:r>
            <a:r>
              <a:rPr lang="hr-HR" sz="2000" dirty="0" err="1"/>
              <a:t>unions</a:t>
            </a:r>
            <a:r>
              <a:rPr lang="hr-HR" sz="2000" dirty="0"/>
              <a:t>.</a:t>
            </a:r>
            <a:endParaRPr lang="hr-HR" sz="12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A264692-16F1-C84F-386E-77CF8361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B9CB-C07C-3F45-1C46-51B41E55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66-11CB-9432-29F0-7BC59E22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13" y="2103437"/>
            <a:ext cx="10979573" cy="1325563"/>
          </a:xfrm>
        </p:spPr>
        <p:txBody>
          <a:bodyPr/>
          <a:lstStyle/>
          <a:p>
            <a:pPr algn="ctr"/>
            <a:r>
              <a:rPr lang="en-US" dirty="0"/>
              <a:t>HVALA NA POZORNOSTI!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6FDB-2E74-F625-655F-265AA083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58814-A411-6502-AB1E-1248E3ADB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08FC-FBB8-E51A-FD0D-037FD005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Kako se </a:t>
            </a:r>
            <a:r>
              <a:rPr lang="en-GB" dirty="0" err="1"/>
              <a:t>pozicionirati</a:t>
            </a:r>
            <a:r>
              <a:rPr lang="en-GB" dirty="0"/>
              <a:t> u “</a:t>
            </a:r>
            <a:r>
              <a:rPr lang="en-GB" dirty="0" err="1"/>
              <a:t>digitalnoj</a:t>
            </a:r>
            <a:r>
              <a:rPr lang="en-GB" dirty="0"/>
              <a:t> </a:t>
            </a:r>
            <a:r>
              <a:rPr lang="en-GB" dirty="0" err="1"/>
              <a:t>džungli</a:t>
            </a:r>
            <a:r>
              <a:rPr lang="en-GB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4256-0766-BC5A-906F-51048721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/>
              <a:t>Biti </a:t>
            </a:r>
            <a:r>
              <a:rPr lang="en-GB" sz="2000" dirty="0" err="1"/>
              <a:t>prvi</a:t>
            </a:r>
            <a:r>
              <a:rPr lang="en-GB" sz="2000" dirty="0"/>
              <a:t> </a:t>
            </a:r>
            <a:r>
              <a:rPr lang="en-GB" sz="2000" dirty="0" err="1"/>
              <a:t>izvor</a:t>
            </a:r>
            <a:r>
              <a:rPr lang="en-GB" sz="2000" dirty="0"/>
              <a:t> </a:t>
            </a:r>
            <a:r>
              <a:rPr lang="en-GB" sz="2000" dirty="0" err="1"/>
              <a:t>istine</a:t>
            </a:r>
            <a:endParaRPr lang="en-GB" sz="2000" dirty="0"/>
          </a:p>
          <a:p>
            <a:r>
              <a:rPr lang="en-GB" sz="2000" dirty="0" err="1"/>
              <a:t>Govoriti</a:t>
            </a:r>
            <a:r>
              <a:rPr lang="en-GB" sz="2000" dirty="0"/>
              <a:t> </a:t>
            </a:r>
            <a:r>
              <a:rPr lang="en-GB" sz="2000" dirty="0" err="1"/>
              <a:t>jasno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toplo</a:t>
            </a:r>
            <a:endParaRPr lang="en-GB" sz="2000" dirty="0"/>
          </a:p>
          <a:p>
            <a:r>
              <a:rPr lang="en-GB" sz="2000" dirty="0" err="1"/>
              <a:t>Pokazivati</a:t>
            </a:r>
            <a:r>
              <a:rPr lang="en-GB" sz="2000" dirty="0"/>
              <a:t> </a:t>
            </a:r>
            <a:r>
              <a:rPr lang="en-GB" sz="2000" dirty="0" err="1"/>
              <a:t>rezultate</a:t>
            </a:r>
            <a:endParaRPr lang="en-GB" sz="2000" dirty="0"/>
          </a:p>
          <a:p>
            <a:r>
              <a:rPr lang="en-GB" sz="2000" dirty="0"/>
              <a:t>Biti </a:t>
            </a:r>
            <a:r>
              <a:rPr lang="en-GB" sz="2000" dirty="0" err="1"/>
              <a:t>redovito</a:t>
            </a:r>
            <a:r>
              <a:rPr lang="en-GB" sz="2000" dirty="0"/>
              <a:t>  </a:t>
            </a:r>
            <a:r>
              <a:rPr lang="en-GB" sz="2000" dirty="0" err="1"/>
              <a:t>prisutan</a:t>
            </a:r>
            <a:endParaRPr lang="en-GB" sz="2000" dirty="0"/>
          </a:p>
          <a:p>
            <a:pPr marL="0" indent="0" algn="ctr">
              <a:buNone/>
            </a:pPr>
            <a:br>
              <a:rPr lang="en-GB" sz="4000" b="1" dirty="0">
                <a:solidFill>
                  <a:schemeClr val="tx2"/>
                </a:solidFill>
              </a:rPr>
            </a:br>
            <a:r>
              <a:rPr lang="en-GB" sz="4000" b="1" dirty="0" err="1">
                <a:solidFill>
                  <a:schemeClr val="tx2"/>
                </a:solidFill>
              </a:rPr>
              <a:t>Ljudi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će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nas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doživljavati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onako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kako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komuniciramo</a:t>
            </a:r>
            <a:r>
              <a:rPr lang="en-GB" sz="4000" b="1" dirty="0">
                <a:solidFill>
                  <a:schemeClr val="tx2"/>
                </a:solidFill>
              </a:rPr>
              <a:t>, ne </a:t>
            </a:r>
            <a:r>
              <a:rPr lang="en-GB" sz="4000" b="1" dirty="0" err="1">
                <a:solidFill>
                  <a:schemeClr val="tx2"/>
                </a:solidFill>
              </a:rPr>
              <a:t>onako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kako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mislimo</a:t>
            </a:r>
            <a:r>
              <a:rPr lang="en-GB" sz="4000" b="1" dirty="0">
                <a:solidFill>
                  <a:schemeClr val="tx2"/>
                </a:solidFill>
              </a:rPr>
              <a:t> da </a:t>
            </a:r>
            <a:r>
              <a:rPr lang="en-GB" sz="4000" b="1" dirty="0" err="1">
                <a:solidFill>
                  <a:schemeClr val="tx2"/>
                </a:solidFill>
              </a:rPr>
              <a:t>komuniciramo</a:t>
            </a:r>
            <a:r>
              <a:rPr lang="en-GB" sz="4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C91E7-5FF9-7973-E36E-69AD3531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751A7CE-8BF9-C45B-D764-46DDC3CD0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15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D356E-98DE-7B5C-3E17-63843F71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0CEA-92FF-5635-ABA6-A935D450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Kanali za </a:t>
            </a:r>
            <a:r>
              <a:rPr lang="en-GB" dirty="0" err="1"/>
              <a:t>bolju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B06A-5B31-ED2D-945D-DD220C69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Newsletter — </a:t>
            </a:r>
            <a:r>
              <a:rPr lang="en-GB" sz="2000" dirty="0" err="1"/>
              <a:t>mjesečne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endParaRPr lang="en-GB" sz="2000" dirty="0"/>
          </a:p>
          <a:p>
            <a:r>
              <a:rPr lang="en-GB" sz="2000" dirty="0"/>
              <a:t>WhatsApp </a:t>
            </a:r>
            <a:r>
              <a:rPr lang="en-GB" sz="2000" dirty="0" err="1"/>
              <a:t>obavijesti</a:t>
            </a:r>
            <a:r>
              <a:rPr lang="en-GB" sz="2000" dirty="0"/>
              <a:t> — </a:t>
            </a:r>
            <a:r>
              <a:rPr lang="en-GB" sz="2000" dirty="0" err="1"/>
              <a:t>brza</a:t>
            </a:r>
            <a:r>
              <a:rPr lang="en-GB" sz="2000" dirty="0"/>
              <a:t> </a:t>
            </a:r>
            <a:r>
              <a:rPr lang="en-GB" sz="2000" dirty="0" err="1"/>
              <a:t>podrška</a:t>
            </a:r>
            <a:endParaRPr lang="en-GB" sz="2000" dirty="0"/>
          </a:p>
          <a:p>
            <a:r>
              <a:rPr lang="en-GB" sz="2000" dirty="0"/>
              <a:t>Facebook — </a:t>
            </a:r>
            <a:r>
              <a:rPr lang="en-GB" sz="2000" dirty="0" err="1"/>
              <a:t>glas</a:t>
            </a:r>
            <a:r>
              <a:rPr lang="en-GB" sz="2000" dirty="0"/>
              <a:t> </a:t>
            </a:r>
            <a:r>
              <a:rPr lang="en-GB" sz="2000" dirty="0" err="1"/>
              <a:t>zajednice</a:t>
            </a:r>
            <a:endParaRPr lang="en-GB" sz="2000" dirty="0"/>
          </a:p>
          <a:p>
            <a:r>
              <a:rPr lang="en-GB" sz="2000" dirty="0"/>
              <a:t>LinkedIn — </a:t>
            </a:r>
            <a:r>
              <a:rPr lang="en-GB" sz="2000" dirty="0" err="1"/>
              <a:t>stručni</a:t>
            </a:r>
            <a:r>
              <a:rPr lang="en-GB" sz="2000" dirty="0"/>
              <a:t> </a:t>
            </a:r>
            <a:r>
              <a:rPr lang="en-GB" sz="2000" dirty="0" err="1"/>
              <a:t>ugled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2"/>
                </a:solidFill>
              </a:rPr>
              <a:t>Web </a:t>
            </a:r>
            <a:r>
              <a:rPr lang="en-GB" sz="4000" b="1" dirty="0" err="1">
                <a:solidFill>
                  <a:schemeClr val="tx2"/>
                </a:solidFill>
              </a:rPr>
              <a:t>nas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informira</a:t>
            </a:r>
            <a:r>
              <a:rPr lang="en-GB" sz="4000" b="1" dirty="0">
                <a:solidFill>
                  <a:schemeClr val="tx2"/>
                </a:solidFill>
              </a:rPr>
              <a:t>. Kanali </a:t>
            </a:r>
            <a:r>
              <a:rPr lang="en-GB" sz="4000" b="1" dirty="0" err="1">
                <a:solidFill>
                  <a:schemeClr val="tx2"/>
                </a:solidFill>
              </a:rPr>
              <a:t>komunikacije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nas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povezuju</a:t>
            </a:r>
            <a:r>
              <a:rPr lang="en-GB" sz="4000" b="1" dirty="0">
                <a:solidFill>
                  <a:schemeClr val="tx2"/>
                </a:solidFill>
              </a:rPr>
              <a:t>.</a:t>
            </a:r>
            <a:br>
              <a:rPr lang="en-GB" sz="4000" b="1" dirty="0">
                <a:solidFill>
                  <a:schemeClr val="tx2"/>
                </a:solidFill>
              </a:rPr>
            </a:b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9429-8BE1-2712-DC24-B7148F3B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29A3116-EA97-9EA4-54F5-7E041EA7F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62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E4A8-E04A-C4F0-3703-58654C64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CDBF-1F6D-5268-1AA1-FE35C99C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Kako da ono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radimo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zaista</a:t>
            </a:r>
            <a:r>
              <a:rPr lang="en-GB" dirty="0"/>
              <a:t> vide, </a:t>
            </a:r>
            <a:r>
              <a:rPr lang="en-GB" dirty="0" err="1"/>
              <a:t>razumiju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osjete</a:t>
            </a:r>
            <a:r>
              <a:rPr lang="en-GB" dirty="0"/>
              <a:t>.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92ACD-1268-1761-6B36-47FBD47E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Web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dovoljan</a:t>
            </a:r>
            <a:r>
              <a:rPr lang="en-US" sz="2000" dirty="0"/>
              <a:t> za </a:t>
            </a:r>
            <a:r>
              <a:rPr lang="en-US" sz="2000" dirty="0" err="1"/>
              <a:t>komunikaciju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HR" sz="2000" dirty="0"/>
          </a:p>
          <a:p>
            <a:pPr marL="0" indent="0">
              <a:buNone/>
            </a:pPr>
            <a:r>
              <a:rPr lang="en-HR" sz="2000" dirty="0"/>
              <a:t>❌ </a:t>
            </a:r>
            <a:r>
              <a:rPr lang="en-GB" sz="2000" dirty="0"/>
              <a:t>Nema ton</a:t>
            </a:r>
            <a:br>
              <a:rPr lang="en-GB" sz="2000" dirty="0"/>
            </a:br>
            <a:r>
              <a:rPr lang="en-HR" sz="2000" dirty="0"/>
              <a:t>❌ </a:t>
            </a:r>
            <a:r>
              <a:rPr lang="en-GB" sz="2000" dirty="0"/>
              <a:t>Nema lice</a:t>
            </a:r>
            <a:br>
              <a:rPr lang="en-GB" sz="2000" dirty="0"/>
            </a:br>
            <a:r>
              <a:rPr lang="en-HR" sz="2000" dirty="0"/>
              <a:t>❌ </a:t>
            </a:r>
            <a:r>
              <a:rPr lang="en-GB" sz="2000" dirty="0"/>
              <a:t>Nema </a:t>
            </a:r>
            <a:r>
              <a:rPr lang="en-GB" sz="2000" dirty="0" err="1"/>
              <a:t>ritam</a:t>
            </a:r>
            <a:br>
              <a:rPr lang="en-GB" sz="2000" dirty="0"/>
            </a:br>
            <a:r>
              <a:rPr lang="en-HR" sz="2000" dirty="0"/>
              <a:t>❌ </a:t>
            </a:r>
            <a:r>
              <a:rPr lang="en-GB" sz="2000" dirty="0"/>
              <a:t>Nema </a:t>
            </a:r>
            <a:r>
              <a:rPr lang="en-GB" sz="2000" dirty="0" err="1"/>
              <a:t>objašnjenja</a:t>
            </a:r>
            <a:r>
              <a:rPr lang="en-GB" sz="2000" dirty="0"/>
              <a:t>: “</a:t>
            </a:r>
            <a:r>
              <a:rPr lang="en-GB" sz="2000" dirty="0" err="1"/>
              <a:t>što</a:t>
            </a:r>
            <a:r>
              <a:rPr lang="en-GB" sz="2000" dirty="0"/>
              <a:t> to </a:t>
            </a:r>
            <a:r>
              <a:rPr lang="en-GB" sz="2000" dirty="0" err="1"/>
              <a:t>znači</a:t>
            </a:r>
            <a:r>
              <a:rPr lang="en-GB" sz="2000" dirty="0"/>
              <a:t> za </a:t>
            </a:r>
            <a:r>
              <a:rPr lang="en-GB" sz="2000" dirty="0" err="1"/>
              <a:t>mene</a:t>
            </a:r>
            <a:r>
              <a:rPr lang="en-GB" sz="2000" dirty="0"/>
              <a:t>?”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traže</a:t>
            </a:r>
            <a:r>
              <a:rPr lang="en-US" sz="2000" dirty="0"/>
              <a:t> </a:t>
            </a:r>
            <a:r>
              <a:rPr lang="en-US" sz="2000" dirty="0" err="1"/>
              <a:t>odnos</a:t>
            </a:r>
            <a:r>
              <a:rPr lang="en-US" sz="2000" dirty="0"/>
              <a:t>, ne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informaciju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marL="0" indent="0" algn="ctr">
              <a:buNone/>
            </a:pPr>
            <a:r>
              <a:rPr lang="en-GB" sz="4000" b="1" dirty="0" err="1">
                <a:solidFill>
                  <a:schemeClr val="tx2"/>
                </a:solidFill>
              </a:rPr>
              <a:t>Odnos</a:t>
            </a:r>
            <a:r>
              <a:rPr lang="en-GB" sz="4000" b="1" dirty="0">
                <a:solidFill>
                  <a:schemeClr val="tx2"/>
                </a:solidFill>
              </a:rPr>
              <a:t> se ne </a:t>
            </a:r>
            <a:r>
              <a:rPr lang="en-GB" sz="4000" b="1" dirty="0" err="1">
                <a:solidFill>
                  <a:schemeClr val="tx2"/>
                </a:solidFill>
              </a:rPr>
              <a:t>gradi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tako</a:t>
            </a:r>
            <a:r>
              <a:rPr lang="en-GB" sz="4000" b="1" dirty="0">
                <a:solidFill>
                  <a:schemeClr val="tx2"/>
                </a:solidFill>
              </a:rPr>
              <a:t> da </a:t>
            </a:r>
            <a:r>
              <a:rPr lang="en-GB" sz="4000" b="1" dirty="0" err="1">
                <a:solidFill>
                  <a:schemeClr val="tx2"/>
                </a:solidFill>
              </a:rPr>
              <a:t>čekamo</a:t>
            </a:r>
            <a:r>
              <a:rPr lang="en-GB" sz="4000" b="1" dirty="0">
                <a:solidFill>
                  <a:schemeClr val="tx2"/>
                </a:solidFill>
              </a:rPr>
              <a:t> da </a:t>
            </a:r>
            <a:r>
              <a:rPr lang="en-GB" sz="4000" b="1" dirty="0" err="1">
                <a:solidFill>
                  <a:schemeClr val="tx2"/>
                </a:solidFill>
              </a:rPr>
              <a:t>ljudi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dođu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nego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tako</a:t>
            </a:r>
            <a:r>
              <a:rPr lang="en-GB" sz="4000" b="1" dirty="0">
                <a:solidFill>
                  <a:schemeClr val="tx2"/>
                </a:solidFill>
              </a:rPr>
              <a:t> da mi </a:t>
            </a:r>
            <a:r>
              <a:rPr lang="en-GB" sz="4000" b="1" dirty="0" err="1">
                <a:solidFill>
                  <a:schemeClr val="tx2"/>
                </a:solidFill>
              </a:rPr>
              <a:t>dođemo</a:t>
            </a:r>
            <a:r>
              <a:rPr lang="en-GB" sz="4000" b="1" dirty="0">
                <a:solidFill>
                  <a:schemeClr val="tx2"/>
                </a:solidFill>
              </a:rPr>
              <a:t> do </a:t>
            </a:r>
            <a:r>
              <a:rPr lang="en-GB" sz="4000" b="1" dirty="0" err="1">
                <a:solidFill>
                  <a:schemeClr val="tx2"/>
                </a:solidFill>
              </a:rPr>
              <a:t>njih</a:t>
            </a:r>
            <a:r>
              <a:rPr lang="en-GB" sz="4000" b="1" dirty="0">
                <a:solidFill>
                  <a:schemeClr val="tx2"/>
                </a:solidFill>
              </a:rPr>
              <a:t>.</a:t>
            </a:r>
            <a:endParaRPr lang="hr-HR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368A-2C44-C55F-A972-D1503578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8D9880C-061C-E290-D925-6EE9CCDE8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59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B78A-7DE5-B1B0-3B8B-FCA771A6C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7E42-CF61-64A6-D84B-D892AE47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poruka</a:t>
            </a:r>
            <a:r>
              <a:rPr lang="en-GB" dirty="0"/>
              <a:t> mora </a:t>
            </a:r>
            <a:r>
              <a:rPr lang="en-GB" dirty="0" err="1"/>
              <a:t>imati</a:t>
            </a:r>
            <a:r>
              <a:rPr lang="en-GB" dirty="0"/>
              <a:t> KORIST za </a:t>
            </a:r>
            <a:r>
              <a:rPr lang="en-GB" dirty="0" err="1"/>
              <a:t>člana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DD0F-9871-BE87-DC42-B8C32866A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/>
              <a:t>Ako se </a:t>
            </a:r>
            <a:r>
              <a:rPr lang="en-GB" sz="2000" dirty="0" err="1"/>
              <a:t>vaš</a:t>
            </a:r>
            <a:r>
              <a:rPr lang="en-GB" sz="2000" dirty="0"/>
              <a:t> </a:t>
            </a:r>
            <a:r>
              <a:rPr lang="en-GB" sz="2000" dirty="0" err="1"/>
              <a:t>član</a:t>
            </a:r>
            <a:r>
              <a:rPr lang="en-GB" sz="2000" dirty="0"/>
              <a:t> </a:t>
            </a:r>
            <a:r>
              <a:rPr lang="en-GB" sz="2000" dirty="0" err="1"/>
              <a:t>zapita</a:t>
            </a:r>
            <a:r>
              <a:rPr lang="en-GB" sz="2000" dirty="0"/>
              <a:t>: </a:t>
            </a:r>
            <a:r>
              <a:rPr lang="en-GB" sz="2000" b="1" dirty="0"/>
              <a:t>“Dobro, </a:t>
            </a:r>
            <a:r>
              <a:rPr lang="en-GB" sz="2000" b="1" dirty="0" err="1"/>
              <a:t>i</a:t>
            </a:r>
            <a:r>
              <a:rPr lang="en-GB" sz="2000" b="1" dirty="0"/>
              <a:t>? </a:t>
            </a:r>
            <a:r>
              <a:rPr lang="en-GB" sz="2000" b="1" dirty="0" err="1"/>
              <a:t>Što</a:t>
            </a:r>
            <a:r>
              <a:rPr lang="en-GB" sz="2000" b="1" dirty="0"/>
              <a:t> </a:t>
            </a:r>
            <a:r>
              <a:rPr lang="en-GB" sz="2000" b="1" dirty="0" err="1"/>
              <a:t>ovo</a:t>
            </a:r>
            <a:r>
              <a:rPr lang="en-GB" sz="2000" b="1" dirty="0"/>
              <a:t> </a:t>
            </a:r>
            <a:r>
              <a:rPr lang="en-GB" sz="2000" b="1" dirty="0" err="1"/>
              <a:t>znači</a:t>
            </a:r>
            <a:r>
              <a:rPr lang="en-GB" sz="2000" b="1" dirty="0"/>
              <a:t> za </a:t>
            </a:r>
            <a:r>
              <a:rPr lang="en-GB" sz="2000" b="1" dirty="0" err="1"/>
              <a:t>mene</a:t>
            </a:r>
            <a:r>
              <a:rPr lang="en-GB" sz="2000" b="1" dirty="0"/>
              <a:t>?” </a:t>
            </a:r>
            <a:r>
              <a:rPr lang="en-GB" sz="2000" dirty="0"/>
              <a:t>→ </a:t>
            </a:r>
            <a:r>
              <a:rPr lang="en-GB" sz="2000" dirty="0" err="1"/>
              <a:t>komunikacija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uspjela</a:t>
            </a:r>
            <a:r>
              <a:rPr lang="en-GB" sz="2000" dirty="0"/>
              <a:t>.</a:t>
            </a:r>
            <a:br>
              <a:rPr lang="en-GB" sz="4000" b="1" dirty="0">
                <a:solidFill>
                  <a:schemeClr val="tx2"/>
                </a:solidFill>
              </a:rPr>
            </a:br>
            <a:endParaRPr lang="en-GB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4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4000" b="1" dirty="0" err="1">
                <a:solidFill>
                  <a:schemeClr val="tx2"/>
                </a:solidFill>
              </a:rPr>
              <a:t>Što</a:t>
            </a:r>
            <a:r>
              <a:rPr lang="en-GB" sz="4000" b="1" dirty="0">
                <a:solidFill>
                  <a:schemeClr val="tx2"/>
                </a:solidFill>
              </a:rPr>
              <a:t>? → Za </a:t>
            </a:r>
            <a:r>
              <a:rPr lang="en-GB" sz="4000" b="1" dirty="0" err="1">
                <a:solidFill>
                  <a:schemeClr val="tx2"/>
                </a:solidFill>
              </a:rPr>
              <a:t>koga</a:t>
            </a:r>
            <a:r>
              <a:rPr lang="en-GB" sz="4000" b="1" dirty="0">
                <a:solidFill>
                  <a:schemeClr val="tx2"/>
                </a:solidFill>
              </a:rPr>
              <a:t>? → Od </a:t>
            </a:r>
            <a:r>
              <a:rPr lang="en-GB" sz="4000" b="1" dirty="0" err="1">
                <a:solidFill>
                  <a:schemeClr val="tx2"/>
                </a:solidFill>
              </a:rPr>
              <a:t>kada</a:t>
            </a:r>
            <a:r>
              <a:rPr lang="en-GB" sz="4000" b="1" dirty="0">
                <a:solidFill>
                  <a:schemeClr val="tx2"/>
                </a:solidFill>
              </a:rPr>
              <a:t>? → </a:t>
            </a:r>
            <a:r>
              <a:rPr lang="en-GB" sz="4000" b="1" dirty="0" err="1">
                <a:solidFill>
                  <a:schemeClr val="tx2"/>
                </a:solidFill>
              </a:rPr>
              <a:t>Što</a:t>
            </a:r>
            <a:r>
              <a:rPr lang="en-GB" sz="4000" b="1" dirty="0">
                <a:solidFill>
                  <a:schemeClr val="tx2"/>
                </a:solidFill>
              </a:rPr>
              <a:t> da </a:t>
            </a:r>
            <a:r>
              <a:rPr lang="en-GB" sz="4000" b="1" dirty="0" err="1">
                <a:solidFill>
                  <a:schemeClr val="tx2"/>
                </a:solidFill>
              </a:rPr>
              <a:t>napravim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ako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trebam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pomoć</a:t>
            </a:r>
            <a:r>
              <a:rPr lang="en-GB" sz="40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686A-4978-ABFA-D636-92CE56B3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E877F73-9191-DE77-805E-96C805F84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76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54DA-198C-1C14-817E-DBEDB071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EDBA-4549-8D81-74CF-887CBC45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Koji ton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kanalu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4767-FC27-2138-0A29-7CAE6BA6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4000" b="1" dirty="0">
                <a:solidFill>
                  <a:schemeClr val="tx2"/>
                </a:solidFill>
              </a:rPr>
            </a:b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42321-EE94-4830-819B-05F01CD4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7FEB108-3AF2-3548-76AF-E2F106393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A13CD-DACF-E701-67A7-7E4AE847F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89700"/>
              </p:ext>
            </p:extLst>
          </p:nvPr>
        </p:nvGraphicFramePr>
        <p:xfrm>
          <a:off x="623888" y="1425787"/>
          <a:ext cx="10979151" cy="3781688"/>
        </p:xfrm>
        <a:graphic>
          <a:graphicData uri="http://schemas.openxmlformats.org/drawingml/2006/table">
            <a:tbl>
              <a:tblPr/>
              <a:tblGrid>
                <a:gridCol w="3659717">
                  <a:extLst>
                    <a:ext uri="{9D8B030D-6E8A-4147-A177-3AD203B41FA5}">
                      <a16:colId xmlns:a16="http://schemas.microsoft.com/office/drawing/2014/main" val="2595475782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617356833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411278660"/>
                    </a:ext>
                  </a:extLst>
                </a:gridCol>
              </a:tblGrid>
              <a:tr h="420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/>
                        <a:t>Kanal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/>
                        <a:t>Ton </a:t>
                      </a:r>
                      <a:r>
                        <a:rPr lang="en-GB" sz="1800" b="1" dirty="0" err="1"/>
                        <a:t>komunikacije</a:t>
                      </a:r>
                      <a:endParaRPr lang="en-GB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 err="1"/>
                        <a:t>Primjer</a:t>
                      </a:r>
                      <a:endParaRPr lang="en-GB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275236"/>
                  </a:ext>
                </a:extLst>
              </a:tr>
              <a:tr h="735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Web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profesionalno i jasno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 err="1"/>
                        <a:t>Što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smo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dogovorili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što</a:t>
                      </a:r>
                      <a:r>
                        <a:rPr lang="en-GB" sz="1800" dirty="0"/>
                        <a:t> to </a:t>
                      </a:r>
                      <a:r>
                        <a:rPr lang="en-GB" sz="1800" dirty="0" err="1"/>
                        <a:t>znači</a:t>
                      </a:r>
                      <a:r>
                        <a:rPr lang="en-GB" sz="1800" dirty="0"/>
                        <a:t> za 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96538"/>
                  </a:ext>
                </a:extLst>
              </a:tr>
              <a:tr h="735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Facebook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ljudski i podržavajući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Kako </a:t>
                      </a:r>
                      <a:r>
                        <a:rPr lang="en-GB" sz="1800" dirty="0" err="1"/>
                        <a:t>smo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riješili</a:t>
                      </a:r>
                      <a:r>
                        <a:rPr lang="en-GB" sz="1800" dirty="0"/>
                        <a:t> problem </a:t>
                      </a:r>
                      <a:r>
                        <a:rPr lang="en-GB" sz="1800" dirty="0" err="1"/>
                        <a:t>našeg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člana</a:t>
                      </a:r>
                      <a:endParaRPr lang="en-GB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23117"/>
                  </a:ext>
                </a:extLst>
              </a:tr>
              <a:tr h="735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LinkedIn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stručan i partnerski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 err="1"/>
                        <a:t>Konkretni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rezultati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suradnje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sindikata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poslodavca</a:t>
                      </a:r>
                      <a:r>
                        <a:rPr lang="en-GB" sz="18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804203"/>
                  </a:ext>
                </a:extLst>
              </a:tr>
              <a:tr h="735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Newsletter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sažeto i korisno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3 </a:t>
                      </a:r>
                      <a:r>
                        <a:rPr lang="en-GB" sz="1800" dirty="0" err="1"/>
                        <a:t>najvažnije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promjene</a:t>
                      </a:r>
                      <a:r>
                        <a:rPr lang="en-GB" sz="1800" dirty="0"/>
                        <a:t> za </a:t>
                      </a:r>
                      <a:r>
                        <a:rPr lang="en-GB" sz="1800" dirty="0" err="1"/>
                        <a:t>ovaj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mjesec</a:t>
                      </a:r>
                      <a:endParaRPr lang="en-GB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038820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WhatsApp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brzo i konkretno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“</a:t>
                      </a:r>
                      <a:r>
                        <a:rPr lang="en-GB" sz="1800" dirty="0" err="1"/>
                        <a:t>Povećanje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naknada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vrijedi</a:t>
                      </a:r>
                      <a:r>
                        <a:rPr lang="en-GB" sz="1800" dirty="0"/>
                        <a:t> od sutra”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93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8531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F69CC-A5E0-CA7C-B459-85F22182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1559-638A-517A-F68F-A1C4BA34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odmah</a:t>
            </a:r>
            <a:r>
              <a:rPr lang="en-GB" dirty="0"/>
              <a:t> </a:t>
            </a:r>
            <a:r>
              <a:rPr lang="en-GB" dirty="0" err="1"/>
              <a:t>poboljšati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C8E2-16B8-4662-C484-F69A7867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096D-227E-DEEC-1393-7685A64B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D91BCCB-A769-B357-A3CC-C7B0B1A71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9B521B0-EC5E-668F-46E2-4DD1BE76B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7" y="2001337"/>
            <a:ext cx="7772400" cy="28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19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8" y="212143"/>
            <a:ext cx="9325369" cy="1325563"/>
          </a:xfrm>
        </p:spPr>
        <p:txBody>
          <a:bodyPr/>
          <a:lstStyle/>
          <a:p>
            <a:r>
              <a:rPr lang="en-GB" dirty="0"/>
              <a:t>Kako da ono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radimo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zaista</a:t>
            </a:r>
            <a:r>
              <a:rPr lang="en-GB" dirty="0"/>
              <a:t> vide, </a:t>
            </a:r>
            <a:r>
              <a:rPr lang="en-GB" dirty="0" err="1"/>
              <a:t>razumiju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osjete</a:t>
            </a:r>
            <a:r>
              <a:rPr lang="en-GB" dirty="0"/>
              <a:t>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HR" sz="2000" dirty="0"/>
              <a:t>❌ “</a:t>
            </a:r>
            <a:r>
              <a:rPr lang="en-GB" sz="2000" dirty="0" err="1"/>
              <a:t>Potpisan</a:t>
            </a:r>
            <a:r>
              <a:rPr lang="en-GB" sz="2000" dirty="0"/>
              <a:t> </a:t>
            </a:r>
            <a:r>
              <a:rPr lang="en-GB" sz="2000" dirty="0" err="1"/>
              <a:t>dodatak</a:t>
            </a:r>
            <a:r>
              <a:rPr lang="en-GB" sz="2000" dirty="0"/>
              <a:t> </a:t>
            </a:r>
            <a:r>
              <a:rPr lang="en-GB" sz="2000" dirty="0" err="1"/>
              <a:t>kolektivnom</a:t>
            </a:r>
            <a:r>
              <a:rPr lang="en-GB" sz="2000" dirty="0"/>
              <a:t> </a:t>
            </a:r>
            <a:r>
              <a:rPr lang="en-GB" sz="2000" dirty="0" err="1"/>
              <a:t>ugovoru</a:t>
            </a:r>
            <a:r>
              <a:rPr lang="en-GB" sz="2000" dirty="0"/>
              <a:t>.”</a:t>
            </a:r>
            <a:br>
              <a:rPr lang="en-GB" sz="2000" dirty="0"/>
            </a:br>
            <a:endParaRPr lang="en-GB" sz="2000" dirty="0"/>
          </a:p>
          <a:p>
            <a:r>
              <a:rPr lang="en-HR" sz="2000" dirty="0"/>
              <a:t>✅ “</a:t>
            </a:r>
            <a:r>
              <a:rPr lang="en-GB" sz="2000" dirty="0" err="1"/>
              <a:t>Značajna</a:t>
            </a:r>
            <a:r>
              <a:rPr lang="en-GB" sz="2000" dirty="0"/>
              <a:t> </a:t>
            </a:r>
            <a:r>
              <a:rPr lang="en-GB" sz="2000" dirty="0" err="1"/>
              <a:t>poboljšanja</a:t>
            </a:r>
            <a:r>
              <a:rPr lang="en-GB" sz="2000" dirty="0"/>
              <a:t> </a:t>
            </a:r>
            <a:r>
              <a:rPr lang="en-GB" sz="2000" dirty="0" err="1"/>
              <a:t>materijalnih</a:t>
            </a:r>
            <a:r>
              <a:rPr lang="en-GB" sz="2000" dirty="0"/>
              <a:t> </a:t>
            </a:r>
            <a:r>
              <a:rPr lang="en-GB" sz="2000" dirty="0" err="1"/>
              <a:t>prava</a:t>
            </a:r>
            <a:r>
              <a:rPr lang="en-GB" sz="2000" dirty="0"/>
              <a:t> </a:t>
            </a:r>
            <a:r>
              <a:rPr lang="en-GB" sz="2000" dirty="0" err="1"/>
              <a:t>zaposlenika</a:t>
            </a:r>
            <a:r>
              <a:rPr lang="en-GB" sz="2000" dirty="0"/>
              <a:t>, </a:t>
            </a:r>
            <a:r>
              <a:rPr lang="en-GB" sz="2000" dirty="0" err="1"/>
              <a:t>povećanje</a:t>
            </a:r>
            <a:r>
              <a:rPr lang="en-GB" sz="2000" dirty="0"/>
              <a:t> </a:t>
            </a:r>
            <a:r>
              <a:rPr lang="en-GB" sz="2000" dirty="0" err="1"/>
              <a:t>plaća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dodatne</a:t>
            </a:r>
            <a:r>
              <a:rPr lang="en-GB" sz="2000" dirty="0"/>
              <a:t> </a:t>
            </a:r>
            <a:r>
              <a:rPr lang="en-GB" sz="2000" dirty="0" err="1"/>
              <a:t>beneficije</a:t>
            </a:r>
            <a:r>
              <a:rPr lang="en-GB" sz="2000" dirty="0"/>
              <a:t>.”</a:t>
            </a:r>
          </a:p>
          <a:p>
            <a:pPr marL="0" indent="0" algn="ctr">
              <a:buNone/>
            </a:pPr>
            <a:br>
              <a:rPr lang="en-GB" sz="4000" b="1" dirty="0">
                <a:solidFill>
                  <a:schemeClr val="tx2"/>
                </a:solidFill>
              </a:rPr>
            </a:br>
            <a:r>
              <a:rPr lang="en-GB" sz="4000" b="1" dirty="0">
                <a:solidFill>
                  <a:schemeClr val="tx2"/>
                </a:solidFill>
              </a:rPr>
              <a:t>Ista </a:t>
            </a:r>
            <a:r>
              <a:rPr lang="en-GB" sz="4000" b="1" dirty="0" err="1">
                <a:solidFill>
                  <a:schemeClr val="tx2"/>
                </a:solidFill>
              </a:rPr>
              <a:t>vijest</a:t>
            </a:r>
            <a:r>
              <a:rPr lang="en-GB" sz="4000" b="1" dirty="0">
                <a:solidFill>
                  <a:schemeClr val="tx2"/>
                </a:solidFill>
              </a:rPr>
              <a:t>. Druga </a:t>
            </a:r>
            <a:r>
              <a:rPr lang="en-GB" sz="4000" b="1" dirty="0" err="1">
                <a:solidFill>
                  <a:schemeClr val="tx2"/>
                </a:solidFill>
              </a:rPr>
              <a:t>energija</a:t>
            </a:r>
            <a:r>
              <a:rPr lang="en-GB" sz="4000" b="1" dirty="0">
                <a:solidFill>
                  <a:schemeClr val="tx2"/>
                </a:solidFill>
              </a:rPr>
              <a:t>. </a:t>
            </a:r>
            <a:r>
              <a:rPr lang="en-GB" sz="4000" b="1" dirty="0" err="1">
                <a:solidFill>
                  <a:schemeClr val="tx2"/>
                </a:solidFill>
              </a:rPr>
              <a:t>Jedna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gradi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odnos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en-GB" sz="4000" b="1" dirty="0" err="1">
                <a:solidFill>
                  <a:schemeClr val="tx2"/>
                </a:solidFill>
              </a:rPr>
              <a:t>druga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ruši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interes</a:t>
            </a:r>
            <a:r>
              <a:rPr lang="en-GB" sz="4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EC22E9-15AE-DFF9-650B-E87F589D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1119</Words>
  <Application>Microsoft Office PowerPoint</Application>
  <PresentationFormat>Widescreen</PresentationFormat>
  <Paragraphs>183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4. RADNA GRUPA “Način i sadržaj digitalne komunikacije”</vt:lpstr>
      <vt:lpstr>SADRŽAJ</vt:lpstr>
      <vt:lpstr>Kako se pozicionirati u “digitalnoj džungli”</vt:lpstr>
      <vt:lpstr>Kanali za bolju komunikaciju</vt:lpstr>
      <vt:lpstr>Kako da ono što radimo ljudi zaista vide, razumiju i osjete.</vt:lpstr>
      <vt:lpstr>Svaka poruka mora imati KORIST za člana</vt:lpstr>
      <vt:lpstr>Koji ton koristiti na kojem kanalu</vt:lpstr>
      <vt:lpstr>Što možemo odmah poboljšati na webu</vt:lpstr>
      <vt:lpstr>Kako da ono što radimo ljudi zaista vide, razumiju i osjete.</vt:lpstr>
      <vt:lpstr>Struktura obavijesti / objave</vt:lpstr>
      <vt:lpstr>Postanite član</vt:lpstr>
      <vt:lpstr>Postanite član</vt:lpstr>
      <vt:lpstr>Što možemo poboljšati:</vt:lpstr>
      <vt:lpstr>INAŠ Info</vt:lpstr>
      <vt:lpstr>INAŠ Info</vt:lpstr>
      <vt:lpstr>Što možemo poboljšati:</vt:lpstr>
      <vt:lpstr>Dokumenti</vt:lpstr>
      <vt:lpstr>Dokumenti</vt:lpstr>
      <vt:lpstr>Zadatak:</vt:lpstr>
      <vt:lpstr>Zadatak:</vt:lpstr>
      <vt:lpstr>Svaka poruka mora imati KORIST za člana</vt:lpstr>
      <vt:lpstr>IZVORI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Aleksandra ŠTINGL</cp:lastModifiedBy>
  <cp:revision>79</cp:revision>
  <dcterms:created xsi:type="dcterms:W3CDTF">2021-08-17T10:54:28Z</dcterms:created>
  <dcterms:modified xsi:type="dcterms:W3CDTF">2026-03-23T09:11:13Z</dcterms:modified>
</cp:coreProperties>
</file>